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sldIdLst>
    <p:sldId id="257" r:id="rId2"/>
    <p:sldId id="258" r:id="rId3"/>
    <p:sldId id="261" r:id="rId4"/>
    <p:sldId id="262" r:id="rId5"/>
    <p:sldId id="264" r:id="rId6"/>
    <p:sldId id="263" r:id="rId7"/>
    <p:sldId id="265" r:id="rId8"/>
    <p:sldId id="266" r:id="rId9"/>
    <p:sldId id="271" r:id="rId10"/>
    <p:sldId id="267" r:id="rId11"/>
    <p:sldId id="268" r:id="rId12"/>
    <p:sldId id="269" r:id="rId13"/>
    <p:sldId id="272" r:id="rId14"/>
    <p:sldId id="274" r:id="rId15"/>
    <p:sldId id="276" r:id="rId16"/>
    <p:sldId id="275" r:id="rId17"/>
    <p:sldId id="277" r:id="rId18"/>
    <p:sldId id="279" r:id="rId19"/>
    <p:sldId id="281" r:id="rId20"/>
    <p:sldId id="282" r:id="rId21"/>
    <p:sldId id="283" r:id="rId22"/>
    <p:sldId id="278" r:id="rId23"/>
    <p:sldId id="284" r:id="rId24"/>
    <p:sldId id="280" r:id="rId25"/>
    <p:sldId id="286" r:id="rId26"/>
    <p:sldId id="287" r:id="rId27"/>
    <p:sldId id="288" r:id="rId28"/>
    <p:sldId id="289" r:id="rId29"/>
    <p:sldId id="290" r:id="rId30"/>
    <p:sldId id="291" r:id="rId31"/>
    <p:sldId id="292" r:id="rId32"/>
    <p:sldId id="293" r:id="rId33"/>
    <p:sldId id="294" r:id="rId34"/>
    <p:sldId id="300" r:id="rId35"/>
    <p:sldId id="301" r:id="rId36"/>
    <p:sldId id="295" r:id="rId37"/>
    <p:sldId id="297" r:id="rId38"/>
    <p:sldId id="298" r:id="rId39"/>
    <p:sldId id="299" r:id="rId40"/>
    <p:sldId id="302" r:id="rId41"/>
    <p:sldId id="303" r:id="rId42"/>
    <p:sldId id="304" r:id="rId43"/>
    <p:sldId id="305" r:id="rId44"/>
    <p:sldId id="306" r:id="rId45"/>
    <p:sldId id="30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4/21/2023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7746534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92420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84555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864399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101732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239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967509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6999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20976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812968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4/21/2023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557227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4/21/2023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2041924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searchgate.net/figure/Examples-of-different-classes-of-fingerprints-a-right-loop-b-whorl-and-c-arch_fig2_265986190" TargetMode="External"/><Relationship Id="rId2" Type="http://schemas.openxmlformats.org/officeDocument/2006/relationships/hyperlink" Target="https://www.lpi.usra.edu/publications/slidesets/apollolanding/ApolloLanding/slide_05.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829A6-8297-63CE-23D8-9D2DD9FE46B8}"/>
              </a:ext>
            </a:extLst>
          </p:cNvPr>
          <p:cNvSpPr>
            <a:spLocks noGrp="1"/>
          </p:cNvSpPr>
          <p:nvPr>
            <p:ph type="ctrTitle"/>
          </p:nvPr>
        </p:nvSpPr>
        <p:spPr/>
        <p:txBody>
          <a:bodyPr>
            <a:normAutofit fontScale="90000"/>
          </a:bodyPr>
          <a:lstStyle/>
          <a:p>
            <a:r>
              <a:rPr lang="en-PH" i="0" dirty="0">
                <a:solidFill>
                  <a:srgbClr val="FFFF00"/>
                </a:solidFill>
                <a:latin typeface="Corbel" panose="020B0503020204020204" pitchFamily="34" charset="0"/>
              </a:rPr>
              <a:t>Properties and Applications of the 2D Fourier Transform</a:t>
            </a:r>
          </a:p>
        </p:txBody>
      </p:sp>
      <p:sp>
        <p:nvSpPr>
          <p:cNvPr id="3" name="Subtitle 2">
            <a:extLst>
              <a:ext uri="{FF2B5EF4-FFF2-40B4-BE49-F238E27FC236}">
                <a16:creationId xmlns:a16="http://schemas.microsoft.com/office/drawing/2014/main" id="{E9F4C123-57B6-25F2-3F48-2117393D7A2B}"/>
              </a:ext>
            </a:extLst>
          </p:cNvPr>
          <p:cNvSpPr>
            <a:spLocks noGrp="1"/>
          </p:cNvSpPr>
          <p:nvPr>
            <p:ph type="subTitle" idx="1"/>
          </p:nvPr>
        </p:nvSpPr>
        <p:spPr/>
        <p:txBody>
          <a:bodyPr>
            <a:normAutofit lnSpcReduction="10000"/>
          </a:bodyPr>
          <a:lstStyle/>
          <a:p>
            <a:r>
              <a:rPr lang="en-PH" dirty="0"/>
              <a:t>Ron Michael Acda</a:t>
            </a:r>
            <a:br>
              <a:rPr lang="en-PH" dirty="0"/>
            </a:br>
            <a:r>
              <a:rPr lang="en-PH" dirty="0"/>
              <a:t>2019-03839</a:t>
            </a:r>
          </a:p>
        </p:txBody>
      </p:sp>
    </p:spTree>
    <p:extLst>
      <p:ext uri="{BB962C8B-B14F-4D97-AF65-F5344CB8AC3E}">
        <p14:creationId xmlns:p14="http://schemas.microsoft.com/office/powerpoint/2010/main" val="233872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lstStyle/>
          <a:p>
            <a:r>
              <a:rPr lang="en-PH" dirty="0"/>
              <a:t>Superimposition of Frequencies</a:t>
            </a:r>
          </a:p>
        </p:txBody>
      </p:sp>
      <p:sp>
        <p:nvSpPr>
          <p:cNvPr id="7" name="Text Placeholder 2">
            <a:extLst>
              <a:ext uri="{FF2B5EF4-FFF2-40B4-BE49-F238E27FC236}">
                <a16:creationId xmlns:a16="http://schemas.microsoft.com/office/drawing/2014/main" id="{C560F3FD-DBFE-7798-B629-655BCD56785E}"/>
              </a:ext>
            </a:extLst>
          </p:cNvPr>
          <p:cNvSpPr txBox="1">
            <a:spLocks/>
          </p:cNvSpPr>
          <p:nvPr/>
        </p:nvSpPr>
        <p:spPr>
          <a:xfrm>
            <a:off x="763051" y="4476239"/>
            <a:ext cx="10671048" cy="708236"/>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We can even combine sinusoidal waves with varying frequencies by multiplication of sinusoids; </a:t>
            </a:r>
            <a:r>
              <a:rPr lang="en-PH" i="0" dirty="0" err="1"/>
              <a:t>i.e</a:t>
            </a:r>
            <a:r>
              <a:rPr lang="en-PH" i="0" dirty="0"/>
              <a:t>, </a:t>
            </a:r>
          </a:p>
          <a:p>
            <a:endParaRPr lang="en-PH" i="0" dirty="0"/>
          </a:p>
        </p:txBody>
      </p:sp>
      <p:pic>
        <p:nvPicPr>
          <p:cNvPr id="4" name="Picture 3">
            <a:extLst>
              <a:ext uri="{FF2B5EF4-FFF2-40B4-BE49-F238E27FC236}">
                <a16:creationId xmlns:a16="http://schemas.microsoft.com/office/drawing/2014/main" id="{E229AA6F-66AB-E983-914D-992B217258AC}"/>
              </a:ext>
            </a:extLst>
          </p:cNvPr>
          <p:cNvPicPr>
            <a:picLocks noChangeAspect="1"/>
          </p:cNvPicPr>
          <p:nvPr/>
        </p:nvPicPr>
        <p:blipFill>
          <a:blip r:embed="rId2"/>
          <a:stretch>
            <a:fillRect/>
          </a:stretch>
        </p:blipFill>
        <p:spPr>
          <a:xfrm>
            <a:off x="757901" y="1342615"/>
            <a:ext cx="5036401" cy="2518201"/>
          </a:xfrm>
          <a:prstGeom prst="rect">
            <a:avLst/>
          </a:prstGeom>
        </p:spPr>
      </p:pic>
      <p:pic>
        <p:nvPicPr>
          <p:cNvPr id="8" name="Picture 7">
            <a:extLst>
              <a:ext uri="{FF2B5EF4-FFF2-40B4-BE49-F238E27FC236}">
                <a16:creationId xmlns:a16="http://schemas.microsoft.com/office/drawing/2014/main" id="{E1113A12-4DCA-422A-7BAF-48D41F5CAB8A}"/>
              </a:ext>
            </a:extLst>
          </p:cNvPr>
          <p:cNvPicPr>
            <a:picLocks noChangeAspect="1"/>
          </p:cNvPicPr>
          <p:nvPr/>
        </p:nvPicPr>
        <p:blipFill>
          <a:blip r:embed="rId3"/>
          <a:stretch>
            <a:fillRect/>
          </a:stretch>
        </p:blipFill>
        <p:spPr>
          <a:xfrm>
            <a:off x="6446767" y="1342615"/>
            <a:ext cx="4993575" cy="2518201"/>
          </a:xfrm>
          <a:prstGeom prst="rect">
            <a:avLst/>
          </a:prstGeom>
        </p:spPr>
      </p:pic>
      <p:sp>
        <p:nvSpPr>
          <p:cNvPr id="10" name="TextBox 9">
            <a:extLst>
              <a:ext uri="{FF2B5EF4-FFF2-40B4-BE49-F238E27FC236}">
                <a16:creationId xmlns:a16="http://schemas.microsoft.com/office/drawing/2014/main" id="{E1DF921E-8D6C-B0DF-2E28-B9507FF6B646}"/>
              </a:ext>
            </a:extLst>
          </p:cNvPr>
          <p:cNvSpPr txBox="1"/>
          <p:nvPr/>
        </p:nvSpPr>
        <p:spPr>
          <a:xfrm>
            <a:off x="2052036" y="4999809"/>
            <a:ext cx="9376913" cy="369332"/>
          </a:xfrm>
          <a:prstGeom prst="rect">
            <a:avLst/>
          </a:prstGeom>
          <a:noFill/>
        </p:spPr>
        <p:txBody>
          <a:bodyPr wrap="square">
            <a:spAutoFit/>
          </a:bodyPr>
          <a:lstStyle/>
          <a:p>
            <a:r>
              <a:rPr lang="en-US" b="0" dirty="0" err="1">
                <a:effectLst/>
                <a:latin typeface="Consolas" panose="020B0609020204030204" pitchFamily="49" charset="0"/>
              </a:rPr>
              <a:t>corrugated_roof</a:t>
            </a:r>
            <a:r>
              <a:rPr lang="en-US" b="0" dirty="0">
                <a:effectLst/>
                <a:latin typeface="Consolas" panose="020B0609020204030204" pitchFamily="49" charset="0"/>
              </a:rPr>
              <a:t>(</a:t>
            </a:r>
            <a:r>
              <a:rPr lang="en-US" b="0" dirty="0" err="1">
                <a:effectLst/>
                <a:latin typeface="Consolas" panose="020B0609020204030204" pitchFamily="49" charset="0"/>
              </a:rPr>
              <a:t>np.pi</a:t>
            </a:r>
            <a:r>
              <a:rPr lang="en-US" b="0" dirty="0">
                <a:effectLst/>
                <a:latin typeface="Consolas" panose="020B0609020204030204" pitchFamily="49" charset="0"/>
              </a:rPr>
              <a:t>/4, 0.5,100)*</a:t>
            </a:r>
            <a:r>
              <a:rPr lang="en-US" b="0" dirty="0" err="1">
                <a:effectLst/>
                <a:latin typeface="Consolas" panose="020B0609020204030204" pitchFamily="49" charset="0"/>
              </a:rPr>
              <a:t>corrugated_roof</a:t>
            </a:r>
            <a:r>
              <a:rPr lang="en-US" b="0" dirty="0">
                <a:effectLst/>
                <a:latin typeface="Consolas" panose="020B0609020204030204" pitchFamily="49" charset="0"/>
              </a:rPr>
              <a:t>(</a:t>
            </a:r>
            <a:r>
              <a:rPr lang="en-US" b="0" dirty="0" err="1">
                <a:effectLst/>
                <a:latin typeface="Consolas" panose="020B0609020204030204" pitchFamily="49" charset="0"/>
              </a:rPr>
              <a:t>np.pi</a:t>
            </a:r>
            <a:r>
              <a:rPr lang="en-US" b="0" dirty="0">
                <a:effectLst/>
                <a:latin typeface="Consolas" panose="020B0609020204030204" pitchFamily="49" charset="0"/>
              </a:rPr>
              <a:t>/4, 5,100)</a:t>
            </a:r>
          </a:p>
        </p:txBody>
      </p:sp>
      <p:sp>
        <p:nvSpPr>
          <p:cNvPr id="11" name="Text Placeholder 2">
            <a:extLst>
              <a:ext uri="{FF2B5EF4-FFF2-40B4-BE49-F238E27FC236}">
                <a16:creationId xmlns:a16="http://schemas.microsoft.com/office/drawing/2014/main" id="{0DE7BC70-5641-3A13-79FB-0058F38C83D3}"/>
              </a:ext>
            </a:extLst>
          </p:cNvPr>
          <p:cNvSpPr txBox="1">
            <a:spLocks/>
          </p:cNvSpPr>
          <p:nvPr/>
        </p:nvSpPr>
        <p:spPr>
          <a:xfrm>
            <a:off x="757901" y="5515385"/>
            <a:ext cx="10671048" cy="708236"/>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This produces an image with frequencies 0.5 and 5, as shown in the right.</a:t>
            </a:r>
          </a:p>
        </p:txBody>
      </p:sp>
      <p:sp>
        <p:nvSpPr>
          <p:cNvPr id="12" name="Text Placeholder 2">
            <a:extLst>
              <a:ext uri="{FF2B5EF4-FFF2-40B4-BE49-F238E27FC236}">
                <a16:creationId xmlns:a16="http://schemas.microsoft.com/office/drawing/2014/main" id="{50EC0EC9-8D2B-1120-325D-4544419C9EE1}"/>
              </a:ext>
            </a:extLst>
          </p:cNvPr>
          <p:cNvSpPr txBox="1">
            <a:spLocks/>
          </p:cNvSpPr>
          <p:nvPr/>
        </p:nvSpPr>
        <p:spPr>
          <a:xfrm>
            <a:off x="769294" y="5869503"/>
            <a:ext cx="10671048" cy="708236"/>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Note that the length of the (</a:t>
            </a:r>
            <a:r>
              <a:rPr lang="en-PH" i="0" dirty="0" err="1"/>
              <a:t>a,b</a:t>
            </a:r>
            <a:r>
              <a:rPr lang="en-PH" i="0" dirty="0"/>
              <a:t>) vector isn’t generally preserved by this operation.</a:t>
            </a:r>
          </a:p>
        </p:txBody>
      </p:sp>
    </p:spTree>
    <p:extLst>
      <p:ext uri="{BB962C8B-B14F-4D97-AF65-F5344CB8AC3E}">
        <p14:creationId xmlns:p14="http://schemas.microsoft.com/office/powerpoint/2010/main" val="2848187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lstStyle/>
          <a:p>
            <a:r>
              <a:rPr lang="en-PH" dirty="0"/>
              <a:t>Superimposition of Frequencies</a:t>
            </a:r>
          </a:p>
        </p:txBody>
      </p:sp>
      <p:pic>
        <p:nvPicPr>
          <p:cNvPr id="5" name="Picture 4" descr="Chart&#10;&#10;Description automatically generated">
            <a:extLst>
              <a:ext uri="{FF2B5EF4-FFF2-40B4-BE49-F238E27FC236}">
                <a16:creationId xmlns:a16="http://schemas.microsoft.com/office/drawing/2014/main" id="{4B93E28D-704C-B6F2-E770-6B964BAAB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8580" y="1342615"/>
            <a:ext cx="7594840" cy="3797420"/>
          </a:xfrm>
          <a:prstGeom prst="rect">
            <a:avLst/>
          </a:prstGeom>
        </p:spPr>
      </p:pic>
      <p:sp>
        <p:nvSpPr>
          <p:cNvPr id="6" name="Text Placeholder 2">
            <a:extLst>
              <a:ext uri="{FF2B5EF4-FFF2-40B4-BE49-F238E27FC236}">
                <a16:creationId xmlns:a16="http://schemas.microsoft.com/office/drawing/2014/main" id="{DAF6B05D-79ED-638C-DFDD-366FD9B778E9}"/>
              </a:ext>
            </a:extLst>
          </p:cNvPr>
          <p:cNvSpPr txBox="1">
            <a:spLocks/>
          </p:cNvSpPr>
          <p:nvPr/>
        </p:nvSpPr>
        <p:spPr>
          <a:xfrm>
            <a:off x="864185" y="5254759"/>
            <a:ext cx="10671048" cy="708236"/>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If the 2D function is a product of n sinusoids with varying frequencies, then the resulting 2D FFT has 2*n peaks. </a:t>
            </a:r>
          </a:p>
        </p:txBody>
      </p:sp>
    </p:spTree>
    <p:extLst>
      <p:ext uri="{BB962C8B-B14F-4D97-AF65-F5344CB8AC3E}">
        <p14:creationId xmlns:p14="http://schemas.microsoft.com/office/powerpoint/2010/main" val="381168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DAF6B05D-79ED-638C-DFDD-366FD9B778E9}"/>
              </a:ext>
            </a:extLst>
          </p:cNvPr>
          <p:cNvSpPr txBox="1">
            <a:spLocks/>
          </p:cNvSpPr>
          <p:nvPr/>
        </p:nvSpPr>
        <p:spPr>
          <a:xfrm>
            <a:off x="864185" y="5254759"/>
            <a:ext cx="10671048" cy="708236"/>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PH" i="0" dirty="0"/>
              <a:t>We combine all of these effects into a single, cool animation.</a:t>
            </a:r>
          </a:p>
        </p:txBody>
      </p:sp>
      <p:pic>
        <p:nvPicPr>
          <p:cNvPr id="8" name="Picture 7" descr="Chart&#10;&#10;Description automatically generated">
            <a:extLst>
              <a:ext uri="{FF2B5EF4-FFF2-40B4-BE49-F238E27FC236}">
                <a16:creationId xmlns:a16="http://schemas.microsoft.com/office/drawing/2014/main" id="{0C14066D-79DE-40CA-9E16-714BB5E0A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418022"/>
            <a:ext cx="9525000" cy="4762500"/>
          </a:xfrm>
          <a:prstGeom prst="rect">
            <a:avLst/>
          </a:prstGeom>
        </p:spPr>
      </p:pic>
    </p:spTree>
    <p:extLst>
      <p:ext uri="{BB962C8B-B14F-4D97-AF65-F5344CB8AC3E}">
        <p14:creationId xmlns:p14="http://schemas.microsoft.com/office/powerpoint/2010/main" val="774738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8ED6-35DC-97C1-9BF5-3AA0667B8088}"/>
              </a:ext>
            </a:extLst>
          </p:cNvPr>
          <p:cNvSpPr>
            <a:spLocks noGrp="1"/>
          </p:cNvSpPr>
          <p:nvPr>
            <p:ph type="title"/>
          </p:nvPr>
        </p:nvSpPr>
        <p:spPr/>
        <p:txBody>
          <a:bodyPr/>
          <a:lstStyle/>
          <a:p>
            <a:r>
              <a:rPr lang="en-PH" dirty="0"/>
              <a:t>Objectives</a:t>
            </a:r>
          </a:p>
        </p:txBody>
      </p:sp>
      <p:sp>
        <p:nvSpPr>
          <p:cNvPr id="3" name="Content Placeholder 2">
            <a:extLst>
              <a:ext uri="{FF2B5EF4-FFF2-40B4-BE49-F238E27FC236}">
                <a16:creationId xmlns:a16="http://schemas.microsoft.com/office/drawing/2014/main" id="{2687A151-CD90-92F3-8F0C-5E8236683715}"/>
              </a:ext>
            </a:extLst>
          </p:cNvPr>
          <p:cNvSpPr>
            <a:spLocks noGrp="1"/>
          </p:cNvSpPr>
          <p:nvPr>
            <p:ph idx="1"/>
          </p:nvPr>
        </p:nvSpPr>
        <p:spPr/>
        <p:txBody>
          <a:bodyPr/>
          <a:lstStyle/>
          <a:p>
            <a:r>
              <a:rPr lang="en-PH" dirty="0">
                <a:solidFill>
                  <a:schemeClr val="tx1"/>
                </a:solidFill>
              </a:rPr>
              <a:t>Investigate the effect on the 2D FFT of a 2D sinusoid with varying phase and frequency.</a:t>
            </a:r>
          </a:p>
          <a:p>
            <a:r>
              <a:rPr lang="en-PH" dirty="0">
                <a:solidFill>
                  <a:schemeClr val="tx1"/>
                </a:solidFill>
              </a:rPr>
              <a:t>Investigate the effect on the 2D FFT as multiple sinusoids are superimposed.</a:t>
            </a:r>
          </a:p>
          <a:p>
            <a:r>
              <a:rPr lang="en-PH" dirty="0">
                <a:solidFill>
                  <a:srgbClr val="FF0000"/>
                </a:solidFill>
              </a:rPr>
              <a:t>Perform image processing by filtering in the Fourier space.</a:t>
            </a:r>
          </a:p>
          <a:p>
            <a:r>
              <a:rPr lang="en-PH" dirty="0"/>
              <a:t>Investigate the corresponding FFT of geometric shapes with varying properties.</a:t>
            </a:r>
          </a:p>
          <a:p>
            <a:r>
              <a:rPr lang="en-PH" dirty="0"/>
              <a:t>Replicate a pattern using image convolution.</a:t>
            </a:r>
          </a:p>
          <a:p>
            <a:endParaRPr lang="en-PH" dirty="0"/>
          </a:p>
          <a:p>
            <a:endParaRPr lang="en-PH" dirty="0"/>
          </a:p>
        </p:txBody>
      </p:sp>
    </p:spTree>
    <p:extLst>
      <p:ext uri="{BB962C8B-B14F-4D97-AF65-F5344CB8AC3E}">
        <p14:creationId xmlns:p14="http://schemas.microsoft.com/office/powerpoint/2010/main" val="2376391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Fourier Filtering</a:t>
            </a:r>
          </a:p>
        </p:txBody>
      </p:sp>
      <p:sp>
        <p:nvSpPr>
          <p:cNvPr id="2" name="Text Placeholder 2">
            <a:extLst>
              <a:ext uri="{FF2B5EF4-FFF2-40B4-BE49-F238E27FC236}">
                <a16:creationId xmlns:a16="http://schemas.microsoft.com/office/drawing/2014/main" id="{5F4F9041-C198-DD9E-1A9E-2F7B6265F1DC}"/>
              </a:ext>
            </a:extLst>
          </p:cNvPr>
          <p:cNvSpPr txBox="1">
            <a:spLocks/>
          </p:cNvSpPr>
          <p:nvPr/>
        </p:nvSpPr>
        <p:spPr>
          <a:xfrm>
            <a:off x="952832" y="377756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63050" y="5129035"/>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pic>
        <p:nvPicPr>
          <p:cNvPr id="6" name="Picture 5" descr="A picture containing text, night sky&#10;&#10;Description automatically generated">
            <a:extLst>
              <a:ext uri="{FF2B5EF4-FFF2-40B4-BE49-F238E27FC236}">
                <a16:creationId xmlns:a16="http://schemas.microsoft.com/office/drawing/2014/main" id="{338FC7C0-3531-C280-9085-3B463B9EFAB6}"/>
              </a:ext>
            </a:extLst>
          </p:cNvPr>
          <p:cNvPicPr>
            <a:picLocks noChangeAspect="1"/>
          </p:cNvPicPr>
          <p:nvPr/>
        </p:nvPicPr>
        <p:blipFill rotWithShape="1">
          <a:blip r:embed="rId2">
            <a:extLst>
              <a:ext uri="{28A0092B-C50C-407E-A947-70E740481C1C}">
                <a14:useLocalDpi xmlns:a14="http://schemas.microsoft.com/office/drawing/2010/main" val="0"/>
              </a:ext>
            </a:extLst>
          </a:blip>
          <a:srcRect l="881" t="33483" r="-881" b="34282"/>
          <a:stretch/>
        </p:blipFill>
        <p:spPr>
          <a:xfrm>
            <a:off x="-191107" y="987720"/>
            <a:ext cx="11879284" cy="3829361"/>
          </a:xfrm>
          <a:prstGeom prst="rect">
            <a:avLst/>
          </a:prstGeom>
        </p:spPr>
      </p:pic>
      <p:sp>
        <p:nvSpPr>
          <p:cNvPr id="9" name="Text Placeholder 2">
            <a:extLst>
              <a:ext uri="{FF2B5EF4-FFF2-40B4-BE49-F238E27FC236}">
                <a16:creationId xmlns:a16="http://schemas.microsoft.com/office/drawing/2014/main" id="{590A7C47-7A26-AD8B-DF5C-0DCFDBE4A5C2}"/>
              </a:ext>
            </a:extLst>
          </p:cNvPr>
          <p:cNvSpPr txBox="1">
            <a:spLocks/>
          </p:cNvSpPr>
          <p:nvPr/>
        </p:nvSpPr>
        <p:spPr>
          <a:xfrm>
            <a:off x="765624" y="4853707"/>
            <a:ext cx="10671048" cy="1484638"/>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Sometimes, images have unwanted, “high-frequency” artifacts like the canvas weave pattern of the painting above. These artifacts appear as high-frequency, </a:t>
            </a:r>
            <a:r>
              <a:rPr lang="en-PH" b="1" i="0" dirty="0"/>
              <a:t>symmetric </a:t>
            </a:r>
            <a:r>
              <a:rPr lang="en-PH" i="0" dirty="0"/>
              <a:t>points in the 2D FFT image. They are perhaps more evident when the original 2D FFT is contrast stretched or log-shifted; however, for my purposes, I find </a:t>
            </a:r>
            <a:r>
              <a:rPr lang="en-PH" dirty="0"/>
              <a:t>percentile stretching </a:t>
            </a:r>
            <a:r>
              <a:rPr lang="en-PH" i="0" dirty="0"/>
              <a:t>of the 2D FFT to be clearer (code was recycled from Module 1).</a:t>
            </a:r>
          </a:p>
        </p:txBody>
      </p:sp>
    </p:spTree>
    <p:extLst>
      <p:ext uri="{BB962C8B-B14F-4D97-AF65-F5344CB8AC3E}">
        <p14:creationId xmlns:p14="http://schemas.microsoft.com/office/powerpoint/2010/main" val="105494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Fourier Filtering</a:t>
            </a:r>
          </a:p>
        </p:txBody>
      </p:sp>
      <p:sp>
        <p:nvSpPr>
          <p:cNvPr id="2" name="Text Placeholder 2">
            <a:extLst>
              <a:ext uri="{FF2B5EF4-FFF2-40B4-BE49-F238E27FC236}">
                <a16:creationId xmlns:a16="http://schemas.microsoft.com/office/drawing/2014/main" id="{5F4F9041-C198-DD9E-1A9E-2F7B6265F1DC}"/>
              </a:ext>
            </a:extLst>
          </p:cNvPr>
          <p:cNvSpPr txBox="1">
            <a:spLocks/>
          </p:cNvSpPr>
          <p:nvPr/>
        </p:nvSpPr>
        <p:spPr>
          <a:xfrm>
            <a:off x="952832" y="377756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63050" y="5129035"/>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pic>
        <p:nvPicPr>
          <p:cNvPr id="6" name="Picture 5" descr="A picture containing text, night sky&#10;&#10;Description automatically generated">
            <a:extLst>
              <a:ext uri="{FF2B5EF4-FFF2-40B4-BE49-F238E27FC236}">
                <a16:creationId xmlns:a16="http://schemas.microsoft.com/office/drawing/2014/main" id="{338FC7C0-3531-C280-9085-3B463B9EFAB6}"/>
              </a:ext>
            </a:extLst>
          </p:cNvPr>
          <p:cNvPicPr>
            <a:picLocks noChangeAspect="1"/>
          </p:cNvPicPr>
          <p:nvPr/>
        </p:nvPicPr>
        <p:blipFill rotWithShape="1">
          <a:blip r:embed="rId2">
            <a:extLst>
              <a:ext uri="{28A0092B-C50C-407E-A947-70E740481C1C}">
                <a14:useLocalDpi xmlns:a14="http://schemas.microsoft.com/office/drawing/2010/main" val="0"/>
              </a:ext>
            </a:extLst>
          </a:blip>
          <a:srcRect l="881" t="33483" r="-881" b="34282"/>
          <a:stretch/>
        </p:blipFill>
        <p:spPr>
          <a:xfrm>
            <a:off x="-191107" y="987720"/>
            <a:ext cx="11879284" cy="3829361"/>
          </a:xfrm>
          <a:prstGeom prst="rect">
            <a:avLst/>
          </a:prstGeom>
        </p:spPr>
      </p:pic>
      <p:sp>
        <p:nvSpPr>
          <p:cNvPr id="9" name="Text Placeholder 2">
            <a:extLst>
              <a:ext uri="{FF2B5EF4-FFF2-40B4-BE49-F238E27FC236}">
                <a16:creationId xmlns:a16="http://schemas.microsoft.com/office/drawing/2014/main" id="{590A7C47-7A26-AD8B-DF5C-0DCFDBE4A5C2}"/>
              </a:ext>
            </a:extLst>
          </p:cNvPr>
          <p:cNvSpPr txBox="1">
            <a:spLocks/>
          </p:cNvSpPr>
          <p:nvPr/>
        </p:nvSpPr>
        <p:spPr>
          <a:xfrm>
            <a:off x="765624" y="4853707"/>
            <a:ext cx="10671048" cy="1484638"/>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Our goal is to remove these “unwanted” points by creating a mask in the 2D FFT array, and performing inverse Fourier transform on the “masked” 2D FFT array. If we want to retrieve the “weave pattern”, we just invert our mask, easily done by using </a:t>
            </a:r>
            <a:r>
              <a:rPr lang="en-PH" i="0" dirty="0" err="1"/>
              <a:t>np.logical_not</a:t>
            </a:r>
            <a:r>
              <a:rPr lang="en-PH" i="0" dirty="0"/>
              <a:t>. </a:t>
            </a:r>
          </a:p>
        </p:txBody>
      </p:sp>
    </p:spTree>
    <p:extLst>
      <p:ext uri="{BB962C8B-B14F-4D97-AF65-F5344CB8AC3E}">
        <p14:creationId xmlns:p14="http://schemas.microsoft.com/office/powerpoint/2010/main" val="1378898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Automatic Masking</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9" name="Text Placeholder 2">
            <a:extLst>
              <a:ext uri="{FF2B5EF4-FFF2-40B4-BE49-F238E27FC236}">
                <a16:creationId xmlns:a16="http://schemas.microsoft.com/office/drawing/2014/main" id="{590A7C47-7A26-AD8B-DF5C-0DCFDBE4A5C2}"/>
              </a:ext>
            </a:extLst>
          </p:cNvPr>
          <p:cNvSpPr txBox="1">
            <a:spLocks/>
          </p:cNvSpPr>
          <p:nvPr/>
        </p:nvSpPr>
        <p:spPr>
          <a:xfrm>
            <a:off x="765624" y="4853707"/>
            <a:ext cx="10671048" cy="1484638"/>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One can manually create a mask, but where’s the fun in that? Here’s my attempt at automation, which obviously has a lot of room for improvement, but what I’m more proud of is how I executed the idea (the journey matters more to me!). Although the image processing could use some improvement, the result weave pattern extraction is somewhat satisfactory.</a:t>
            </a:r>
          </a:p>
        </p:txBody>
      </p:sp>
      <p:pic>
        <p:nvPicPr>
          <p:cNvPr id="5" name="Picture 4">
            <a:extLst>
              <a:ext uri="{FF2B5EF4-FFF2-40B4-BE49-F238E27FC236}">
                <a16:creationId xmlns:a16="http://schemas.microsoft.com/office/drawing/2014/main" id="{5A869C4A-0D4E-50AB-4A8C-BC546642ED39}"/>
              </a:ext>
            </a:extLst>
          </p:cNvPr>
          <p:cNvPicPr>
            <a:picLocks noChangeAspect="1"/>
          </p:cNvPicPr>
          <p:nvPr/>
        </p:nvPicPr>
        <p:blipFill rotWithShape="1">
          <a:blip r:embed="rId2">
            <a:extLst>
              <a:ext uri="{28A0092B-C50C-407E-A947-70E740481C1C}">
                <a14:useLocalDpi xmlns:a14="http://schemas.microsoft.com/office/drawing/2010/main" val="0"/>
              </a:ext>
            </a:extLst>
          </a:blip>
          <a:srcRect l="10922" t="39119" r="8826" b="40189"/>
          <a:stretch/>
        </p:blipFill>
        <p:spPr>
          <a:xfrm>
            <a:off x="881790" y="1438012"/>
            <a:ext cx="10428420" cy="2688864"/>
          </a:xfrm>
          <a:prstGeom prst="rect">
            <a:avLst/>
          </a:prstGeom>
        </p:spPr>
      </p:pic>
    </p:spTree>
    <p:extLst>
      <p:ext uri="{BB962C8B-B14F-4D97-AF65-F5344CB8AC3E}">
        <p14:creationId xmlns:p14="http://schemas.microsoft.com/office/powerpoint/2010/main" val="1480173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Automatic Masking Algorithm</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2" name="Text Placeholder 2">
            <a:extLst>
              <a:ext uri="{FF2B5EF4-FFF2-40B4-BE49-F238E27FC236}">
                <a16:creationId xmlns:a16="http://schemas.microsoft.com/office/drawing/2014/main" id="{C436FE34-ED8B-1695-F485-F8B04EA2B088}"/>
              </a:ext>
            </a:extLst>
          </p:cNvPr>
          <p:cNvSpPr txBox="1">
            <a:spLocks/>
          </p:cNvSpPr>
          <p:nvPr/>
        </p:nvSpPr>
        <p:spPr>
          <a:xfrm>
            <a:off x="877767" y="1470057"/>
            <a:ext cx="10671048" cy="4091886"/>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2400" i="0" dirty="0"/>
              <a:t>The algorithm I implemented works as follows:</a:t>
            </a:r>
          </a:p>
          <a:p>
            <a:r>
              <a:rPr lang="en-US" sz="2400" i="0" dirty="0"/>
              <a:t>Step 1: Perform percentile thresholding on each </a:t>
            </a:r>
            <a:r>
              <a:rPr lang="en-US" sz="2400" i="0" dirty="0" err="1"/>
              <a:t>mxn</a:t>
            </a:r>
            <a:r>
              <a:rPr lang="en-US" sz="2400" i="0" dirty="0"/>
              <a:t> subarray of the </a:t>
            </a:r>
            <a:r>
              <a:rPr lang="en-US" sz="2400" i="0" dirty="0" err="1"/>
              <a:t>MxN</a:t>
            </a:r>
            <a:r>
              <a:rPr lang="en-US" sz="2400" i="0" dirty="0"/>
              <a:t> fft2 image (</a:t>
            </a:r>
            <a:r>
              <a:rPr lang="en-US" sz="2400" b="1" i="0" dirty="0"/>
              <a:t>localized thresholds</a:t>
            </a:r>
            <a:r>
              <a:rPr lang="en-US" sz="2400" i="0" dirty="0"/>
              <a:t>). </a:t>
            </a:r>
          </a:p>
          <a:p>
            <a:r>
              <a:rPr lang="en-US" sz="2400" i="0" dirty="0"/>
              <a:t>Step 2: Use </a:t>
            </a:r>
            <a:r>
              <a:rPr lang="en-US" sz="2400" b="1" i="0" dirty="0"/>
              <a:t>DBSCAN</a:t>
            </a:r>
            <a:r>
              <a:rPr lang="en-US" sz="2400" i="0" dirty="0"/>
              <a:t> (density-based spatial clustering of applications with noise) algorithm to detect clusters of points (white specks) in a subarray.</a:t>
            </a:r>
          </a:p>
          <a:p>
            <a:r>
              <a:rPr lang="en-US" sz="2400" i="0" dirty="0"/>
              <a:t>Step 3: For the points in the detected cluster, generate a "</a:t>
            </a:r>
            <a:r>
              <a:rPr lang="en-US" sz="2400" b="1" i="0" dirty="0"/>
              <a:t>blot</a:t>
            </a:r>
            <a:r>
              <a:rPr lang="en-US" sz="2400" i="0" dirty="0"/>
              <a:t>" to increase the size of the mask.</a:t>
            </a:r>
          </a:p>
          <a:p>
            <a:r>
              <a:rPr lang="en-US" sz="2400" i="0" dirty="0"/>
              <a:t>Step 4: Remove all processing at the middle (cropping) to reduce image data loss.</a:t>
            </a:r>
            <a:endParaRPr lang="en-PH" sz="2400" i="0" dirty="0"/>
          </a:p>
        </p:txBody>
      </p:sp>
    </p:spTree>
    <p:extLst>
      <p:ext uri="{BB962C8B-B14F-4D97-AF65-F5344CB8AC3E}">
        <p14:creationId xmlns:p14="http://schemas.microsoft.com/office/powerpoint/2010/main" val="613654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Localized Thresholding</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2" name="Text Placeholder 2">
            <a:extLst>
              <a:ext uri="{FF2B5EF4-FFF2-40B4-BE49-F238E27FC236}">
                <a16:creationId xmlns:a16="http://schemas.microsoft.com/office/drawing/2014/main" id="{C436FE34-ED8B-1695-F485-F8B04EA2B088}"/>
              </a:ext>
            </a:extLst>
          </p:cNvPr>
          <p:cNvSpPr txBox="1">
            <a:spLocks/>
          </p:cNvSpPr>
          <p:nvPr/>
        </p:nvSpPr>
        <p:spPr>
          <a:xfrm>
            <a:off x="877767" y="1470057"/>
            <a:ext cx="10671048" cy="4091886"/>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2400" i="0" dirty="0"/>
              <a:t>A quite naïve way of automating (although much faster) would be to set a global </a:t>
            </a:r>
            <a:r>
              <a:rPr lang="en-PH" sz="2400" b="1" i="0" dirty="0"/>
              <a:t>threshold</a:t>
            </a:r>
            <a:r>
              <a:rPr lang="en-PH" sz="2400" i="0" dirty="0"/>
              <a:t> of FFT intensity, and mask those values that exceed that threshold. However, this method runs the risk of “over-filtering” and possibly removing important frequencies. </a:t>
            </a:r>
          </a:p>
          <a:p>
            <a:endParaRPr lang="en-PH" sz="2400" i="0" dirty="0"/>
          </a:p>
          <a:p>
            <a:r>
              <a:rPr lang="en-PH" sz="2400" i="0" dirty="0"/>
              <a:t>An alternative that I came up with is to subdivide the original </a:t>
            </a:r>
            <a:r>
              <a:rPr lang="en-PH" sz="2400" i="0" dirty="0" err="1"/>
              <a:t>MxN</a:t>
            </a:r>
            <a:r>
              <a:rPr lang="en-PH" sz="2400" i="0" dirty="0"/>
              <a:t> array into smaller </a:t>
            </a:r>
            <a:r>
              <a:rPr lang="en-PH" sz="2400" i="0" dirty="0" err="1"/>
              <a:t>mxn</a:t>
            </a:r>
            <a:r>
              <a:rPr lang="en-PH" sz="2400" i="0" dirty="0"/>
              <a:t> arrays. Then, the usual thresholding is performed on each of these arrays. In exchange for less risk of </a:t>
            </a:r>
            <a:r>
              <a:rPr lang="en-PH" sz="2400" i="0" dirty="0" err="1"/>
              <a:t>overfiltering</a:t>
            </a:r>
            <a:r>
              <a:rPr lang="en-PH" sz="2400" i="0" dirty="0"/>
              <a:t>, we add another parameter to the algorithm: </a:t>
            </a:r>
            <a:r>
              <a:rPr lang="en-PH" sz="2400" b="1" i="0" dirty="0"/>
              <a:t>subarray size</a:t>
            </a:r>
            <a:r>
              <a:rPr lang="en-PH" sz="2400" i="0" dirty="0"/>
              <a:t>.</a:t>
            </a:r>
          </a:p>
        </p:txBody>
      </p:sp>
    </p:spTree>
    <p:extLst>
      <p:ext uri="{BB962C8B-B14F-4D97-AF65-F5344CB8AC3E}">
        <p14:creationId xmlns:p14="http://schemas.microsoft.com/office/powerpoint/2010/main" val="2139489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Localized Thresholding</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2" name="Text Placeholder 2">
            <a:extLst>
              <a:ext uri="{FF2B5EF4-FFF2-40B4-BE49-F238E27FC236}">
                <a16:creationId xmlns:a16="http://schemas.microsoft.com/office/drawing/2014/main" id="{C436FE34-ED8B-1695-F485-F8B04EA2B088}"/>
              </a:ext>
            </a:extLst>
          </p:cNvPr>
          <p:cNvSpPr txBox="1">
            <a:spLocks/>
          </p:cNvSpPr>
          <p:nvPr/>
        </p:nvSpPr>
        <p:spPr>
          <a:xfrm>
            <a:off x="877767" y="1470057"/>
            <a:ext cx="10671048" cy="4091886"/>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2400" i="0" dirty="0"/>
              <a:t>This method depends on two crucial functions.</a:t>
            </a:r>
          </a:p>
          <a:p>
            <a:pPr marL="457200" indent="-457200">
              <a:buAutoNum type="arabicPeriod"/>
            </a:pPr>
            <a:r>
              <a:rPr lang="en-PH" sz="2400" i="0" dirty="0" err="1"/>
              <a:t>split_array</a:t>
            </a:r>
            <a:r>
              <a:rPr lang="en-PH" sz="2400" i="0" dirty="0"/>
              <a:t> as a function that takes the original </a:t>
            </a:r>
            <a:r>
              <a:rPr lang="en-PH" sz="2400" i="0" dirty="0" err="1"/>
              <a:t>MxN</a:t>
            </a:r>
            <a:r>
              <a:rPr lang="en-PH" sz="2400" i="0" dirty="0"/>
              <a:t> array as an input and returns a list of subarrays of user-defines sizes </a:t>
            </a:r>
            <a:r>
              <a:rPr lang="en-PH" sz="2400" i="0" dirty="0" err="1"/>
              <a:t>mxn</a:t>
            </a:r>
            <a:r>
              <a:rPr lang="en-PH" sz="2400" i="0" dirty="0"/>
              <a:t> (note that m and n need not necessarily be divisors of M and N, respectively, so the shapes of the subarrays in the list need not be the same).</a:t>
            </a:r>
          </a:p>
          <a:p>
            <a:pPr marL="457200" indent="-457200">
              <a:buAutoNum type="arabicPeriod"/>
            </a:pPr>
            <a:r>
              <a:rPr lang="en-PH" sz="2400" i="0" dirty="0" err="1"/>
              <a:t>restore_array</a:t>
            </a:r>
            <a:r>
              <a:rPr lang="en-PH" sz="2400" i="0" dirty="0"/>
              <a:t> as a function that takes as an input the list of the subarrays and outputs the original array, basically the “inverse” of </a:t>
            </a:r>
            <a:r>
              <a:rPr lang="en-PH" sz="2400" i="0" dirty="0" err="1"/>
              <a:t>split_array</a:t>
            </a:r>
            <a:r>
              <a:rPr lang="en-PH" sz="2400" i="0" dirty="0"/>
              <a:t>.</a:t>
            </a:r>
          </a:p>
          <a:p>
            <a:r>
              <a:rPr lang="en-PH" sz="2400" i="0" dirty="0"/>
              <a:t>The idea is to process the subarrays and recombine them by using a variant of the </a:t>
            </a:r>
            <a:r>
              <a:rPr lang="en-PH" sz="2400" i="0" dirty="0" err="1"/>
              <a:t>restore_array</a:t>
            </a:r>
            <a:r>
              <a:rPr lang="en-PH" sz="2400" i="0" dirty="0"/>
              <a:t> function.</a:t>
            </a:r>
          </a:p>
        </p:txBody>
      </p:sp>
    </p:spTree>
    <p:extLst>
      <p:ext uri="{BB962C8B-B14F-4D97-AF65-F5344CB8AC3E}">
        <p14:creationId xmlns:p14="http://schemas.microsoft.com/office/powerpoint/2010/main" val="890787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8ED6-35DC-97C1-9BF5-3AA0667B8088}"/>
              </a:ext>
            </a:extLst>
          </p:cNvPr>
          <p:cNvSpPr>
            <a:spLocks noGrp="1"/>
          </p:cNvSpPr>
          <p:nvPr>
            <p:ph type="title"/>
          </p:nvPr>
        </p:nvSpPr>
        <p:spPr/>
        <p:txBody>
          <a:bodyPr/>
          <a:lstStyle/>
          <a:p>
            <a:r>
              <a:rPr lang="en-PH" dirty="0"/>
              <a:t>Objectives</a:t>
            </a:r>
          </a:p>
        </p:txBody>
      </p:sp>
      <p:sp>
        <p:nvSpPr>
          <p:cNvPr id="3" name="Content Placeholder 2">
            <a:extLst>
              <a:ext uri="{FF2B5EF4-FFF2-40B4-BE49-F238E27FC236}">
                <a16:creationId xmlns:a16="http://schemas.microsoft.com/office/drawing/2014/main" id="{2687A151-CD90-92F3-8F0C-5E8236683715}"/>
              </a:ext>
            </a:extLst>
          </p:cNvPr>
          <p:cNvSpPr>
            <a:spLocks noGrp="1"/>
          </p:cNvSpPr>
          <p:nvPr>
            <p:ph idx="1"/>
          </p:nvPr>
        </p:nvSpPr>
        <p:spPr/>
        <p:txBody>
          <a:bodyPr/>
          <a:lstStyle/>
          <a:p>
            <a:r>
              <a:rPr lang="en-PH" dirty="0"/>
              <a:t>Investigate the effect on the 2D FFT of a 2D sinusoid with varying phase and frequency.</a:t>
            </a:r>
          </a:p>
          <a:p>
            <a:r>
              <a:rPr lang="en-PH" dirty="0"/>
              <a:t>Investigate the effect on the 2D FFT as multiple sinusoids are superimposed.</a:t>
            </a:r>
          </a:p>
          <a:p>
            <a:r>
              <a:rPr lang="en-PH" dirty="0"/>
              <a:t>Perform image processing by filtering in the Fourier space.</a:t>
            </a:r>
          </a:p>
          <a:p>
            <a:r>
              <a:rPr lang="en-PH" dirty="0"/>
              <a:t>Investigate the corresponding FFT of geometric shapes with varying properties.</a:t>
            </a:r>
          </a:p>
          <a:p>
            <a:r>
              <a:rPr lang="en-PH" dirty="0"/>
              <a:t>Replicate a pattern using image convolution.</a:t>
            </a:r>
          </a:p>
          <a:p>
            <a:endParaRPr lang="en-PH" dirty="0"/>
          </a:p>
          <a:p>
            <a:endParaRPr lang="en-PH" dirty="0"/>
          </a:p>
        </p:txBody>
      </p:sp>
    </p:spTree>
    <p:extLst>
      <p:ext uri="{BB962C8B-B14F-4D97-AF65-F5344CB8AC3E}">
        <p14:creationId xmlns:p14="http://schemas.microsoft.com/office/powerpoint/2010/main" val="1256055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Localized Thresholding</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2" name="Text Placeholder 2">
            <a:extLst>
              <a:ext uri="{FF2B5EF4-FFF2-40B4-BE49-F238E27FC236}">
                <a16:creationId xmlns:a16="http://schemas.microsoft.com/office/drawing/2014/main" id="{C436FE34-ED8B-1695-F485-F8B04EA2B088}"/>
              </a:ext>
            </a:extLst>
          </p:cNvPr>
          <p:cNvSpPr txBox="1">
            <a:spLocks/>
          </p:cNvSpPr>
          <p:nvPr/>
        </p:nvSpPr>
        <p:spPr>
          <a:xfrm>
            <a:off x="877767" y="1470056"/>
            <a:ext cx="10671048" cy="4559808"/>
          </a:xfrm>
          <a:prstGeom prst="rect">
            <a:avLst/>
          </a:prstGeom>
        </p:spPr>
        <p:txBody>
          <a:bodyPr vert="horz" lIns="91440" tIns="45720" rIns="91440" bIns="45720" rtlCol="0" anchor="ctr">
            <a:normAutofit lnSpcReduction="1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1100" b="0" i="0" dirty="0">
                <a:solidFill>
                  <a:schemeClr val="tx1"/>
                </a:solidFill>
                <a:effectLst/>
                <a:latin typeface="Consolas" panose="020B0609020204030204" pitchFamily="49" charset="0"/>
              </a:rPr>
              <a:t>def </a:t>
            </a:r>
            <a:r>
              <a:rPr lang="en-PH" sz="1100" b="0" i="0" dirty="0" err="1">
                <a:solidFill>
                  <a:schemeClr val="tx1"/>
                </a:solidFill>
                <a:effectLst/>
                <a:latin typeface="Consolas" panose="020B0609020204030204" pitchFamily="49" charset="0"/>
              </a:rPr>
              <a:t>split_array</a:t>
            </a:r>
            <a:r>
              <a:rPr lang="en-PH" sz="1100" b="0" i="0" dirty="0">
                <a:solidFill>
                  <a:schemeClr val="tx1"/>
                </a:solidFill>
                <a:effectLst/>
                <a:latin typeface="Consolas" panose="020B0609020204030204" pitchFamily="49" charset="0"/>
              </a:rPr>
              <a:t>(</a:t>
            </a:r>
            <a:r>
              <a:rPr lang="en-PH" sz="1100" b="0" i="0" dirty="0" err="1">
                <a:solidFill>
                  <a:schemeClr val="tx1"/>
                </a:solidFill>
                <a:effectLst/>
                <a:latin typeface="Consolas" panose="020B0609020204030204" pitchFamily="49" charset="0"/>
              </a:rPr>
              <a:t>arr</a:t>
            </a:r>
            <a:r>
              <a:rPr lang="en-PH" sz="1100" b="0" i="0" dirty="0">
                <a:solidFill>
                  <a:schemeClr val="tx1"/>
                </a:solidFill>
                <a:effectLst/>
                <a:latin typeface="Consolas" panose="020B0609020204030204" pitchFamily="49" charset="0"/>
              </a:rPr>
              <a:t>, </a:t>
            </a:r>
            <a:r>
              <a:rPr lang="en-PH" sz="1100" b="0" i="0" dirty="0" err="1">
                <a:solidFill>
                  <a:schemeClr val="tx1"/>
                </a:solidFill>
                <a:effectLst/>
                <a:latin typeface="Consolas" panose="020B0609020204030204" pitchFamily="49" charset="0"/>
              </a:rPr>
              <a:t>M_sub</a:t>
            </a:r>
            <a:r>
              <a:rPr lang="en-PH" sz="1100" b="0" i="0" dirty="0">
                <a:solidFill>
                  <a:schemeClr val="tx1"/>
                </a:solidFill>
                <a:effectLst/>
                <a:latin typeface="Consolas" panose="020B0609020204030204" pitchFamily="49" charset="0"/>
              </a:rPr>
              <a:t>, </a:t>
            </a:r>
            <a:r>
              <a:rPr lang="en-PH" sz="1100" b="0" i="0" dirty="0" err="1">
                <a:solidFill>
                  <a:schemeClr val="tx1"/>
                </a:solidFill>
                <a:effectLst/>
                <a:latin typeface="Consolas" panose="020B0609020204030204" pitchFamily="49" charset="0"/>
              </a:rPr>
              <a:t>N_sub</a:t>
            </a:r>
            <a:r>
              <a:rPr lang="en-PH" sz="1100" b="0" i="0" dirty="0">
                <a:solidFill>
                  <a:schemeClr val="tx1"/>
                </a:solidFill>
                <a:effectLst/>
                <a:latin typeface="Consolas" panose="020B0609020204030204" pitchFamily="49" charset="0"/>
              </a:rPr>
              <a:t>):</a:t>
            </a:r>
          </a:p>
          <a:p>
            <a:r>
              <a:rPr lang="en-PH" sz="1100" b="0" i="0" dirty="0">
                <a:solidFill>
                  <a:schemeClr val="tx1"/>
                </a:solidFill>
                <a:effectLst/>
                <a:latin typeface="Consolas" panose="020B0609020204030204" pitchFamily="49" charset="0"/>
              </a:rPr>
              <a:t>    # Determine the shape of the original array</a:t>
            </a:r>
          </a:p>
          <a:p>
            <a:r>
              <a:rPr lang="en-PH" sz="1100" b="0" i="0" dirty="0">
                <a:solidFill>
                  <a:schemeClr val="tx1"/>
                </a:solidFill>
                <a:effectLst/>
                <a:latin typeface="Consolas" panose="020B0609020204030204" pitchFamily="49" charset="0"/>
              </a:rPr>
              <a:t>    M, N = </a:t>
            </a:r>
            <a:r>
              <a:rPr lang="en-PH" sz="1100" b="0" i="0" dirty="0" err="1">
                <a:solidFill>
                  <a:schemeClr val="tx1"/>
                </a:solidFill>
                <a:effectLst/>
                <a:latin typeface="Consolas" panose="020B0609020204030204" pitchFamily="49" charset="0"/>
              </a:rPr>
              <a:t>arr.shape</a:t>
            </a:r>
            <a:endParaRPr lang="en-PH" sz="1100" b="0" i="0" dirty="0">
              <a:solidFill>
                <a:schemeClr val="tx1"/>
              </a:solidFill>
              <a:effectLst/>
              <a:latin typeface="Consolas" panose="020B0609020204030204" pitchFamily="49" charset="0"/>
            </a:endParaRPr>
          </a:p>
          <a:p>
            <a:br>
              <a:rPr lang="en-PH" sz="1100" b="0" i="0" dirty="0">
                <a:solidFill>
                  <a:schemeClr val="tx1"/>
                </a:solidFill>
                <a:effectLst/>
                <a:latin typeface="Consolas" panose="020B0609020204030204" pitchFamily="49" charset="0"/>
              </a:rPr>
            </a:br>
            <a:r>
              <a:rPr lang="en-PH" sz="1100" b="0" i="0" dirty="0">
                <a:solidFill>
                  <a:schemeClr val="tx1"/>
                </a:solidFill>
                <a:effectLst/>
                <a:latin typeface="Consolas" panose="020B0609020204030204" pitchFamily="49" charset="0"/>
              </a:rPr>
              <a:t>    # Determine the shape of the subarrays</a:t>
            </a:r>
          </a:p>
          <a:p>
            <a:r>
              <a:rPr lang="en-PH" sz="1100" b="0" i="0" dirty="0">
                <a:solidFill>
                  <a:schemeClr val="tx1"/>
                </a:solidFill>
                <a:effectLst/>
                <a:latin typeface="Consolas" panose="020B0609020204030204" pitchFamily="49" charset="0"/>
              </a:rPr>
              <a:t>    </a:t>
            </a:r>
            <a:r>
              <a:rPr lang="en-PH" sz="1100" b="0" i="0" dirty="0" err="1">
                <a:solidFill>
                  <a:schemeClr val="tx1"/>
                </a:solidFill>
                <a:effectLst/>
                <a:latin typeface="Consolas" panose="020B0609020204030204" pitchFamily="49" charset="0"/>
              </a:rPr>
              <a:t>num_rows</a:t>
            </a:r>
            <a:r>
              <a:rPr lang="en-PH" sz="1100" b="0" i="0" dirty="0">
                <a:solidFill>
                  <a:schemeClr val="tx1"/>
                </a:solidFill>
                <a:effectLst/>
                <a:latin typeface="Consolas" panose="020B0609020204030204" pitchFamily="49" charset="0"/>
              </a:rPr>
              <a:t> = M // </a:t>
            </a:r>
            <a:r>
              <a:rPr lang="en-PH" sz="1100" b="0" i="0" dirty="0" err="1">
                <a:solidFill>
                  <a:schemeClr val="tx1"/>
                </a:solidFill>
                <a:effectLst/>
                <a:latin typeface="Consolas" panose="020B0609020204030204" pitchFamily="49" charset="0"/>
              </a:rPr>
              <a:t>M_sub</a:t>
            </a:r>
            <a:r>
              <a:rPr lang="en-PH" sz="1100" b="0" i="0" dirty="0">
                <a:solidFill>
                  <a:schemeClr val="tx1"/>
                </a:solidFill>
                <a:effectLst/>
                <a:latin typeface="Consolas" panose="020B0609020204030204" pitchFamily="49" charset="0"/>
              </a:rPr>
              <a:t> + int(M % </a:t>
            </a:r>
            <a:r>
              <a:rPr lang="en-PH" sz="1100" b="0" i="0" dirty="0" err="1">
                <a:solidFill>
                  <a:schemeClr val="tx1"/>
                </a:solidFill>
                <a:effectLst/>
                <a:latin typeface="Consolas" panose="020B0609020204030204" pitchFamily="49" charset="0"/>
              </a:rPr>
              <a:t>M_sub</a:t>
            </a:r>
            <a:r>
              <a:rPr lang="en-PH" sz="1100" b="0" i="0" dirty="0">
                <a:solidFill>
                  <a:schemeClr val="tx1"/>
                </a:solidFill>
                <a:effectLst/>
                <a:latin typeface="Consolas" panose="020B0609020204030204" pitchFamily="49" charset="0"/>
              </a:rPr>
              <a:t> &gt; 0)</a:t>
            </a:r>
          </a:p>
          <a:p>
            <a:r>
              <a:rPr lang="en-PH" sz="1100" b="0" i="0" dirty="0">
                <a:solidFill>
                  <a:schemeClr val="tx1"/>
                </a:solidFill>
                <a:effectLst/>
                <a:latin typeface="Consolas" panose="020B0609020204030204" pitchFamily="49" charset="0"/>
              </a:rPr>
              <a:t>    </a:t>
            </a:r>
            <a:r>
              <a:rPr lang="en-PH" sz="1100" b="0" i="0" dirty="0" err="1">
                <a:solidFill>
                  <a:schemeClr val="tx1"/>
                </a:solidFill>
                <a:effectLst/>
                <a:latin typeface="Consolas" panose="020B0609020204030204" pitchFamily="49" charset="0"/>
              </a:rPr>
              <a:t>num_cols</a:t>
            </a:r>
            <a:r>
              <a:rPr lang="en-PH" sz="1100" b="0" i="0" dirty="0">
                <a:solidFill>
                  <a:schemeClr val="tx1"/>
                </a:solidFill>
                <a:effectLst/>
                <a:latin typeface="Consolas" panose="020B0609020204030204" pitchFamily="49" charset="0"/>
              </a:rPr>
              <a:t> = N // </a:t>
            </a:r>
            <a:r>
              <a:rPr lang="en-PH" sz="1100" b="0" i="0" dirty="0" err="1">
                <a:solidFill>
                  <a:schemeClr val="tx1"/>
                </a:solidFill>
                <a:effectLst/>
                <a:latin typeface="Consolas" panose="020B0609020204030204" pitchFamily="49" charset="0"/>
              </a:rPr>
              <a:t>N_sub</a:t>
            </a:r>
            <a:r>
              <a:rPr lang="en-PH" sz="1100" b="0" i="0" dirty="0">
                <a:solidFill>
                  <a:schemeClr val="tx1"/>
                </a:solidFill>
                <a:effectLst/>
                <a:latin typeface="Consolas" panose="020B0609020204030204" pitchFamily="49" charset="0"/>
              </a:rPr>
              <a:t> + int(N % </a:t>
            </a:r>
            <a:r>
              <a:rPr lang="en-PH" sz="1100" b="0" i="0" dirty="0" err="1">
                <a:solidFill>
                  <a:schemeClr val="tx1"/>
                </a:solidFill>
                <a:effectLst/>
                <a:latin typeface="Consolas" panose="020B0609020204030204" pitchFamily="49" charset="0"/>
              </a:rPr>
              <a:t>N_sub</a:t>
            </a:r>
            <a:r>
              <a:rPr lang="en-PH" sz="1100" b="0" i="0" dirty="0">
                <a:solidFill>
                  <a:schemeClr val="tx1"/>
                </a:solidFill>
                <a:effectLst/>
                <a:latin typeface="Consolas" panose="020B0609020204030204" pitchFamily="49" charset="0"/>
              </a:rPr>
              <a:t> &gt; 0)</a:t>
            </a:r>
          </a:p>
          <a:p>
            <a:br>
              <a:rPr lang="en-PH" sz="1100" b="0" i="0" dirty="0">
                <a:solidFill>
                  <a:schemeClr val="tx1"/>
                </a:solidFill>
                <a:effectLst/>
                <a:latin typeface="Consolas" panose="020B0609020204030204" pitchFamily="49" charset="0"/>
              </a:rPr>
            </a:br>
            <a:r>
              <a:rPr lang="en-PH" sz="1100" b="0" i="0" dirty="0">
                <a:solidFill>
                  <a:schemeClr val="tx1"/>
                </a:solidFill>
                <a:effectLst/>
                <a:latin typeface="Consolas" panose="020B0609020204030204" pitchFamily="49" charset="0"/>
              </a:rPr>
              <a:t>    # Create a list to hold the subarrays</a:t>
            </a:r>
          </a:p>
          <a:p>
            <a:r>
              <a:rPr lang="en-PH" sz="1100" b="0" i="0" dirty="0">
                <a:solidFill>
                  <a:schemeClr val="tx1"/>
                </a:solidFill>
                <a:effectLst/>
                <a:latin typeface="Consolas" panose="020B0609020204030204" pitchFamily="49" charset="0"/>
              </a:rPr>
              <a:t>    subarrays = [[] for _ in range(</a:t>
            </a:r>
            <a:r>
              <a:rPr lang="en-PH" sz="1100" b="0" i="0" dirty="0" err="1">
                <a:solidFill>
                  <a:schemeClr val="tx1"/>
                </a:solidFill>
                <a:effectLst/>
                <a:latin typeface="Consolas" panose="020B0609020204030204" pitchFamily="49" charset="0"/>
              </a:rPr>
              <a:t>num_rows</a:t>
            </a:r>
            <a:r>
              <a:rPr lang="en-PH" sz="1100" b="0" i="0" dirty="0">
                <a:solidFill>
                  <a:schemeClr val="tx1"/>
                </a:solidFill>
                <a:effectLst/>
                <a:latin typeface="Consolas" panose="020B0609020204030204" pitchFamily="49" charset="0"/>
              </a:rPr>
              <a:t>)]</a:t>
            </a:r>
          </a:p>
          <a:p>
            <a:br>
              <a:rPr lang="en-PH" sz="1100" b="0" i="0" dirty="0">
                <a:solidFill>
                  <a:schemeClr val="tx1"/>
                </a:solidFill>
                <a:effectLst/>
                <a:latin typeface="Consolas" panose="020B0609020204030204" pitchFamily="49" charset="0"/>
              </a:rPr>
            </a:br>
            <a:r>
              <a:rPr lang="en-PH" sz="1100" b="0" i="0" dirty="0">
                <a:solidFill>
                  <a:schemeClr val="tx1"/>
                </a:solidFill>
                <a:effectLst/>
                <a:latin typeface="Consolas" panose="020B0609020204030204" pitchFamily="49" charset="0"/>
              </a:rPr>
              <a:t>    # Split the original array into subarrays</a:t>
            </a:r>
          </a:p>
          <a:p>
            <a:r>
              <a:rPr lang="en-PH" sz="1100" b="0" i="0" dirty="0">
                <a:solidFill>
                  <a:schemeClr val="tx1"/>
                </a:solidFill>
                <a:effectLst/>
                <a:latin typeface="Consolas" panose="020B0609020204030204" pitchFamily="49" charset="0"/>
              </a:rPr>
              <a:t>    for row in range(</a:t>
            </a:r>
            <a:r>
              <a:rPr lang="en-PH" sz="1100" b="0" i="0" dirty="0" err="1">
                <a:solidFill>
                  <a:schemeClr val="tx1"/>
                </a:solidFill>
                <a:effectLst/>
                <a:latin typeface="Consolas" panose="020B0609020204030204" pitchFamily="49" charset="0"/>
              </a:rPr>
              <a:t>num_rows</a:t>
            </a:r>
            <a:r>
              <a:rPr lang="en-PH" sz="1100" b="0" i="0" dirty="0">
                <a:solidFill>
                  <a:schemeClr val="tx1"/>
                </a:solidFill>
                <a:effectLst/>
                <a:latin typeface="Consolas" panose="020B0609020204030204" pitchFamily="49" charset="0"/>
              </a:rPr>
              <a:t>):</a:t>
            </a:r>
          </a:p>
          <a:p>
            <a:r>
              <a:rPr lang="en-PH" sz="1100" b="0" i="0" dirty="0">
                <a:solidFill>
                  <a:schemeClr val="tx1"/>
                </a:solidFill>
                <a:effectLst/>
                <a:latin typeface="Consolas" panose="020B0609020204030204" pitchFamily="49" charset="0"/>
              </a:rPr>
              <a:t>        for col in range(</a:t>
            </a:r>
            <a:r>
              <a:rPr lang="en-PH" sz="1100" b="0" i="0" dirty="0" err="1">
                <a:solidFill>
                  <a:schemeClr val="tx1"/>
                </a:solidFill>
                <a:effectLst/>
                <a:latin typeface="Consolas" panose="020B0609020204030204" pitchFamily="49" charset="0"/>
              </a:rPr>
              <a:t>num_cols</a:t>
            </a:r>
            <a:r>
              <a:rPr lang="en-PH" sz="1100" b="0" i="0" dirty="0">
                <a:solidFill>
                  <a:schemeClr val="tx1"/>
                </a:solidFill>
                <a:effectLst/>
                <a:latin typeface="Consolas" panose="020B0609020204030204" pitchFamily="49" charset="0"/>
              </a:rPr>
              <a:t>):</a:t>
            </a:r>
          </a:p>
          <a:p>
            <a:r>
              <a:rPr lang="en-PH" sz="1100" b="0" i="0" dirty="0">
                <a:solidFill>
                  <a:schemeClr val="tx1"/>
                </a:solidFill>
                <a:effectLst/>
                <a:latin typeface="Consolas" panose="020B0609020204030204" pitchFamily="49" charset="0"/>
              </a:rPr>
              <a:t>            </a:t>
            </a:r>
            <a:r>
              <a:rPr lang="en-PH" sz="1100" b="0" i="0" dirty="0" err="1">
                <a:solidFill>
                  <a:schemeClr val="tx1"/>
                </a:solidFill>
                <a:effectLst/>
                <a:latin typeface="Consolas" panose="020B0609020204030204" pitchFamily="49" charset="0"/>
              </a:rPr>
              <a:t>subarr</a:t>
            </a:r>
            <a:r>
              <a:rPr lang="en-PH" sz="1100" b="0" i="0" dirty="0">
                <a:solidFill>
                  <a:schemeClr val="tx1"/>
                </a:solidFill>
                <a:effectLst/>
                <a:latin typeface="Consolas" panose="020B0609020204030204" pitchFamily="49" charset="0"/>
              </a:rPr>
              <a:t> = </a:t>
            </a:r>
            <a:r>
              <a:rPr lang="en-PH" sz="1100" b="0" i="0" dirty="0" err="1">
                <a:solidFill>
                  <a:schemeClr val="tx1"/>
                </a:solidFill>
                <a:effectLst/>
                <a:latin typeface="Consolas" panose="020B0609020204030204" pitchFamily="49" charset="0"/>
              </a:rPr>
              <a:t>arr</a:t>
            </a:r>
            <a:r>
              <a:rPr lang="en-PH" sz="1100" b="0" i="0" dirty="0">
                <a:solidFill>
                  <a:schemeClr val="tx1"/>
                </a:solidFill>
                <a:effectLst/>
                <a:latin typeface="Consolas" panose="020B0609020204030204" pitchFamily="49" charset="0"/>
              </a:rPr>
              <a:t>[row*</a:t>
            </a:r>
            <a:r>
              <a:rPr lang="en-PH" sz="1100" b="0" i="0" dirty="0" err="1">
                <a:solidFill>
                  <a:schemeClr val="tx1"/>
                </a:solidFill>
                <a:effectLst/>
                <a:latin typeface="Consolas" panose="020B0609020204030204" pitchFamily="49" charset="0"/>
              </a:rPr>
              <a:t>M_sub</a:t>
            </a:r>
            <a:r>
              <a:rPr lang="en-PH" sz="1100" b="0" i="0" dirty="0">
                <a:solidFill>
                  <a:schemeClr val="tx1"/>
                </a:solidFill>
                <a:effectLst/>
                <a:latin typeface="Consolas" panose="020B0609020204030204" pitchFamily="49" charset="0"/>
              </a:rPr>
              <a:t>:(row+1)*</a:t>
            </a:r>
            <a:r>
              <a:rPr lang="en-PH" sz="1100" b="0" i="0" dirty="0" err="1">
                <a:solidFill>
                  <a:schemeClr val="tx1"/>
                </a:solidFill>
                <a:effectLst/>
                <a:latin typeface="Consolas" panose="020B0609020204030204" pitchFamily="49" charset="0"/>
              </a:rPr>
              <a:t>M_sub</a:t>
            </a:r>
            <a:r>
              <a:rPr lang="en-PH" sz="1100" b="0" i="0" dirty="0">
                <a:solidFill>
                  <a:schemeClr val="tx1"/>
                </a:solidFill>
                <a:effectLst/>
                <a:latin typeface="Consolas" panose="020B0609020204030204" pitchFamily="49" charset="0"/>
              </a:rPr>
              <a:t>, col*</a:t>
            </a:r>
            <a:r>
              <a:rPr lang="en-PH" sz="1100" b="0" i="0" dirty="0" err="1">
                <a:solidFill>
                  <a:schemeClr val="tx1"/>
                </a:solidFill>
                <a:effectLst/>
                <a:latin typeface="Consolas" panose="020B0609020204030204" pitchFamily="49" charset="0"/>
              </a:rPr>
              <a:t>N_sub</a:t>
            </a:r>
            <a:r>
              <a:rPr lang="en-PH" sz="1100" b="0" i="0" dirty="0">
                <a:solidFill>
                  <a:schemeClr val="tx1"/>
                </a:solidFill>
                <a:effectLst/>
                <a:latin typeface="Consolas" panose="020B0609020204030204" pitchFamily="49" charset="0"/>
              </a:rPr>
              <a:t>:(col+1)*</a:t>
            </a:r>
            <a:r>
              <a:rPr lang="en-PH" sz="1100" b="0" i="0" dirty="0" err="1">
                <a:solidFill>
                  <a:schemeClr val="tx1"/>
                </a:solidFill>
                <a:effectLst/>
                <a:latin typeface="Consolas" panose="020B0609020204030204" pitchFamily="49" charset="0"/>
              </a:rPr>
              <a:t>N_sub</a:t>
            </a:r>
            <a:r>
              <a:rPr lang="en-PH" sz="1100" b="0" i="0" dirty="0">
                <a:solidFill>
                  <a:schemeClr val="tx1"/>
                </a:solidFill>
                <a:effectLst/>
                <a:latin typeface="Consolas" panose="020B0609020204030204" pitchFamily="49" charset="0"/>
              </a:rPr>
              <a:t>]</a:t>
            </a:r>
          </a:p>
          <a:p>
            <a:r>
              <a:rPr lang="en-PH" sz="1100" b="0" i="0" dirty="0">
                <a:solidFill>
                  <a:schemeClr val="tx1"/>
                </a:solidFill>
                <a:effectLst/>
                <a:latin typeface="Consolas" panose="020B0609020204030204" pitchFamily="49" charset="0"/>
              </a:rPr>
              <a:t>            subarrays[row].append(</a:t>
            </a:r>
            <a:r>
              <a:rPr lang="en-PH" sz="1100" b="0" i="0" dirty="0" err="1">
                <a:solidFill>
                  <a:schemeClr val="tx1"/>
                </a:solidFill>
                <a:effectLst/>
                <a:latin typeface="Consolas" panose="020B0609020204030204" pitchFamily="49" charset="0"/>
              </a:rPr>
              <a:t>subarr</a:t>
            </a:r>
            <a:r>
              <a:rPr lang="en-PH" sz="1100" b="0" i="0" dirty="0">
                <a:solidFill>
                  <a:schemeClr val="tx1"/>
                </a:solidFill>
                <a:effectLst/>
                <a:latin typeface="Consolas" panose="020B0609020204030204" pitchFamily="49" charset="0"/>
              </a:rPr>
              <a:t>)</a:t>
            </a:r>
          </a:p>
          <a:p>
            <a:br>
              <a:rPr lang="en-PH" sz="1100" b="0" i="0" dirty="0">
                <a:solidFill>
                  <a:schemeClr val="tx1"/>
                </a:solidFill>
                <a:effectLst/>
                <a:latin typeface="Consolas" panose="020B0609020204030204" pitchFamily="49" charset="0"/>
              </a:rPr>
            </a:br>
            <a:r>
              <a:rPr lang="en-PH" sz="1100" b="0" i="0" dirty="0">
                <a:solidFill>
                  <a:schemeClr val="tx1"/>
                </a:solidFill>
                <a:effectLst/>
                <a:latin typeface="Consolas" panose="020B0609020204030204" pitchFamily="49" charset="0"/>
              </a:rPr>
              <a:t>    return subarrays </a:t>
            </a:r>
          </a:p>
        </p:txBody>
      </p:sp>
    </p:spTree>
    <p:extLst>
      <p:ext uri="{BB962C8B-B14F-4D97-AF65-F5344CB8AC3E}">
        <p14:creationId xmlns:p14="http://schemas.microsoft.com/office/powerpoint/2010/main" val="1536396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Localized Thresholding</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2" name="Text Placeholder 2">
            <a:extLst>
              <a:ext uri="{FF2B5EF4-FFF2-40B4-BE49-F238E27FC236}">
                <a16:creationId xmlns:a16="http://schemas.microsoft.com/office/drawing/2014/main" id="{C436FE34-ED8B-1695-F485-F8B04EA2B088}"/>
              </a:ext>
            </a:extLst>
          </p:cNvPr>
          <p:cNvSpPr txBox="1">
            <a:spLocks/>
          </p:cNvSpPr>
          <p:nvPr/>
        </p:nvSpPr>
        <p:spPr>
          <a:xfrm>
            <a:off x="877767" y="1470057"/>
            <a:ext cx="10671048" cy="4091886"/>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b="0" i="0" dirty="0">
                <a:solidFill>
                  <a:schemeClr val="tx1"/>
                </a:solidFill>
                <a:effectLst/>
                <a:latin typeface="Consolas" panose="020B0609020204030204" pitchFamily="49" charset="0"/>
              </a:rPr>
              <a:t>def </a:t>
            </a:r>
            <a:r>
              <a:rPr lang="en-PH" b="0" i="0" dirty="0" err="1">
                <a:solidFill>
                  <a:schemeClr val="tx1"/>
                </a:solidFill>
                <a:effectLst/>
                <a:latin typeface="Consolas" panose="020B0609020204030204" pitchFamily="49" charset="0"/>
              </a:rPr>
              <a:t>restore_array</a:t>
            </a:r>
            <a:r>
              <a:rPr lang="en-PH" b="0" i="0" dirty="0">
                <a:solidFill>
                  <a:schemeClr val="tx1"/>
                </a:solidFill>
                <a:effectLst/>
                <a:latin typeface="Consolas" panose="020B0609020204030204" pitchFamily="49" charset="0"/>
              </a:rPr>
              <a:t>(subarrays, </a:t>
            </a:r>
            <a:r>
              <a:rPr lang="en-PH" b="0" i="0" dirty="0" err="1">
                <a:solidFill>
                  <a:schemeClr val="tx1"/>
                </a:solidFill>
                <a:effectLst/>
                <a:latin typeface="Consolas" panose="020B0609020204030204" pitchFamily="49" charset="0"/>
              </a:rPr>
              <a:t>M_sub</a:t>
            </a:r>
            <a:r>
              <a:rPr lang="en-PH" b="0" i="0" dirty="0">
                <a:solidFill>
                  <a:schemeClr val="tx1"/>
                </a:solidFill>
                <a:effectLst/>
                <a:latin typeface="Consolas" panose="020B0609020204030204" pitchFamily="49" charset="0"/>
              </a:rPr>
              <a:t>, </a:t>
            </a:r>
            <a:r>
              <a:rPr lang="en-PH" b="0" i="0" dirty="0" err="1">
                <a:solidFill>
                  <a:schemeClr val="tx1"/>
                </a:solidFill>
                <a:effectLst/>
                <a:latin typeface="Consolas" panose="020B0609020204030204" pitchFamily="49" charset="0"/>
              </a:rPr>
              <a:t>N_sub</a:t>
            </a:r>
            <a:r>
              <a:rPr lang="en-PH" b="0" i="0" dirty="0">
                <a:solidFill>
                  <a:schemeClr val="tx1"/>
                </a:solidFill>
                <a:effectLst/>
                <a:latin typeface="Consolas" panose="020B0609020204030204" pitchFamily="49" charset="0"/>
              </a:rPr>
              <a:t>):</a:t>
            </a:r>
          </a:p>
          <a:p>
            <a:r>
              <a:rPr lang="en-PH" b="0" i="0" dirty="0">
                <a:solidFill>
                  <a:schemeClr val="tx1"/>
                </a:solidFill>
                <a:effectLst/>
                <a:latin typeface="Consolas" panose="020B0609020204030204" pitchFamily="49" charset="0"/>
              </a:rPr>
              <a:t>    # Determine the shape of the original array</a:t>
            </a:r>
          </a:p>
          <a:p>
            <a:r>
              <a:rPr lang="en-PH" b="0" i="0" dirty="0">
                <a:solidFill>
                  <a:schemeClr val="tx1"/>
                </a:solidFill>
                <a:effectLst/>
                <a:latin typeface="Consolas" panose="020B0609020204030204" pitchFamily="49" charset="0"/>
              </a:rPr>
              <a:t>    M = </a:t>
            </a:r>
            <a:r>
              <a:rPr lang="en-PH" b="0" i="0" dirty="0" err="1">
                <a:solidFill>
                  <a:schemeClr val="tx1"/>
                </a:solidFill>
                <a:effectLst/>
                <a:latin typeface="Consolas" panose="020B0609020204030204" pitchFamily="49" charset="0"/>
              </a:rPr>
              <a:t>len</a:t>
            </a:r>
            <a:r>
              <a:rPr lang="en-PH" b="0" i="0" dirty="0">
                <a:solidFill>
                  <a:schemeClr val="tx1"/>
                </a:solidFill>
                <a:effectLst/>
                <a:latin typeface="Consolas" panose="020B0609020204030204" pitchFamily="49" charset="0"/>
              </a:rPr>
              <a:t>(subarrays) * </a:t>
            </a:r>
            <a:r>
              <a:rPr lang="en-PH" b="0" i="0" dirty="0" err="1">
                <a:solidFill>
                  <a:schemeClr val="tx1"/>
                </a:solidFill>
                <a:effectLst/>
                <a:latin typeface="Consolas" panose="020B0609020204030204" pitchFamily="49" charset="0"/>
              </a:rPr>
              <a:t>M_sub</a:t>
            </a:r>
            <a:endParaRPr lang="en-PH" b="0" i="0" dirty="0">
              <a:solidFill>
                <a:schemeClr val="tx1"/>
              </a:solidFill>
              <a:effectLst/>
              <a:latin typeface="Consolas" panose="020B0609020204030204" pitchFamily="49" charset="0"/>
            </a:endParaRPr>
          </a:p>
          <a:p>
            <a:r>
              <a:rPr lang="en-PH" b="0" i="0" dirty="0">
                <a:solidFill>
                  <a:schemeClr val="tx1"/>
                </a:solidFill>
                <a:effectLst/>
                <a:latin typeface="Consolas" panose="020B0609020204030204" pitchFamily="49" charset="0"/>
              </a:rPr>
              <a:t>    N = </a:t>
            </a:r>
            <a:r>
              <a:rPr lang="en-PH" b="0" i="0" dirty="0" err="1">
                <a:solidFill>
                  <a:schemeClr val="tx1"/>
                </a:solidFill>
                <a:effectLst/>
                <a:latin typeface="Consolas" panose="020B0609020204030204" pitchFamily="49" charset="0"/>
              </a:rPr>
              <a:t>len</a:t>
            </a:r>
            <a:r>
              <a:rPr lang="en-PH" b="0" i="0" dirty="0">
                <a:solidFill>
                  <a:schemeClr val="tx1"/>
                </a:solidFill>
                <a:effectLst/>
                <a:latin typeface="Consolas" panose="020B0609020204030204" pitchFamily="49" charset="0"/>
              </a:rPr>
              <a:t>(subarrays[0]) * </a:t>
            </a:r>
            <a:r>
              <a:rPr lang="en-PH" b="0" i="0" dirty="0" err="1">
                <a:solidFill>
                  <a:schemeClr val="tx1"/>
                </a:solidFill>
                <a:effectLst/>
                <a:latin typeface="Consolas" panose="020B0609020204030204" pitchFamily="49" charset="0"/>
              </a:rPr>
              <a:t>N_sub</a:t>
            </a:r>
            <a:endParaRPr lang="en-PH" b="0" i="0" dirty="0">
              <a:solidFill>
                <a:schemeClr val="tx1"/>
              </a:solidFill>
              <a:effectLst/>
              <a:latin typeface="Consolas" panose="020B0609020204030204" pitchFamily="49" charset="0"/>
            </a:endParaRPr>
          </a:p>
          <a:p>
            <a:br>
              <a:rPr lang="en-PH" b="0" i="0" dirty="0">
                <a:solidFill>
                  <a:schemeClr val="tx1"/>
                </a:solidFill>
                <a:effectLst/>
                <a:latin typeface="Consolas" panose="020B0609020204030204" pitchFamily="49" charset="0"/>
              </a:rPr>
            </a:br>
            <a:r>
              <a:rPr lang="en-PH" b="0" i="0" dirty="0">
                <a:solidFill>
                  <a:schemeClr val="tx1"/>
                </a:solidFill>
                <a:effectLst/>
                <a:latin typeface="Consolas" panose="020B0609020204030204" pitchFamily="49" charset="0"/>
              </a:rPr>
              <a:t>    # Initialize the restored array</a:t>
            </a:r>
          </a:p>
          <a:p>
            <a:r>
              <a:rPr lang="en-PH" b="0" i="0" dirty="0">
                <a:solidFill>
                  <a:schemeClr val="tx1"/>
                </a:solidFill>
                <a:effectLst/>
                <a:latin typeface="Consolas" panose="020B0609020204030204" pitchFamily="49" charset="0"/>
              </a:rPr>
              <a:t>    </a:t>
            </a:r>
            <a:r>
              <a:rPr lang="en-PH" b="0" i="0" dirty="0" err="1">
                <a:solidFill>
                  <a:schemeClr val="tx1"/>
                </a:solidFill>
                <a:effectLst/>
                <a:latin typeface="Consolas" panose="020B0609020204030204" pitchFamily="49" charset="0"/>
              </a:rPr>
              <a:t>restored_arr</a:t>
            </a:r>
            <a:r>
              <a:rPr lang="en-PH" b="0" i="0" dirty="0">
                <a:solidFill>
                  <a:schemeClr val="tx1"/>
                </a:solidFill>
                <a:effectLst/>
                <a:latin typeface="Consolas" panose="020B0609020204030204" pitchFamily="49" charset="0"/>
              </a:rPr>
              <a:t> = </a:t>
            </a:r>
            <a:r>
              <a:rPr lang="en-PH" b="0" i="0" dirty="0" err="1">
                <a:solidFill>
                  <a:schemeClr val="tx1"/>
                </a:solidFill>
                <a:effectLst/>
                <a:latin typeface="Consolas" panose="020B0609020204030204" pitchFamily="49" charset="0"/>
              </a:rPr>
              <a:t>np.zeros</a:t>
            </a:r>
            <a:r>
              <a:rPr lang="en-PH" b="0" i="0" dirty="0">
                <a:solidFill>
                  <a:schemeClr val="tx1"/>
                </a:solidFill>
                <a:effectLst/>
                <a:latin typeface="Consolas" panose="020B0609020204030204" pitchFamily="49" charset="0"/>
              </a:rPr>
              <a:t>((M, N), </a:t>
            </a:r>
            <a:r>
              <a:rPr lang="en-PH" b="0" i="0" dirty="0" err="1">
                <a:solidFill>
                  <a:schemeClr val="tx1"/>
                </a:solidFill>
                <a:effectLst/>
                <a:latin typeface="Consolas" panose="020B0609020204030204" pitchFamily="49" charset="0"/>
              </a:rPr>
              <a:t>dtype</a:t>
            </a:r>
            <a:r>
              <a:rPr lang="en-PH" b="0" i="0" dirty="0">
                <a:solidFill>
                  <a:schemeClr val="tx1"/>
                </a:solidFill>
                <a:effectLst/>
                <a:latin typeface="Consolas" panose="020B0609020204030204" pitchFamily="49" charset="0"/>
              </a:rPr>
              <a:t>=subarrays[0][0].</a:t>
            </a:r>
            <a:r>
              <a:rPr lang="en-PH" b="0" i="0" dirty="0" err="1">
                <a:solidFill>
                  <a:schemeClr val="tx1"/>
                </a:solidFill>
                <a:effectLst/>
                <a:latin typeface="Consolas" panose="020B0609020204030204" pitchFamily="49" charset="0"/>
              </a:rPr>
              <a:t>dtype</a:t>
            </a:r>
            <a:r>
              <a:rPr lang="en-PH" b="0" i="0" dirty="0">
                <a:solidFill>
                  <a:schemeClr val="tx1"/>
                </a:solidFill>
                <a:effectLst/>
                <a:latin typeface="Consolas" panose="020B0609020204030204" pitchFamily="49" charset="0"/>
              </a:rPr>
              <a:t>)</a:t>
            </a:r>
          </a:p>
          <a:p>
            <a:br>
              <a:rPr lang="en-PH" b="0" i="0" dirty="0">
                <a:solidFill>
                  <a:schemeClr val="tx1"/>
                </a:solidFill>
                <a:effectLst/>
                <a:latin typeface="Consolas" panose="020B0609020204030204" pitchFamily="49" charset="0"/>
              </a:rPr>
            </a:br>
            <a:r>
              <a:rPr lang="en-PH" b="0" i="0" dirty="0">
                <a:solidFill>
                  <a:schemeClr val="tx1"/>
                </a:solidFill>
                <a:effectLst/>
                <a:latin typeface="Consolas" panose="020B0609020204030204" pitchFamily="49" charset="0"/>
              </a:rPr>
              <a:t>    # Restore the subarrays to the original array</a:t>
            </a:r>
          </a:p>
          <a:p>
            <a:r>
              <a:rPr lang="en-PH" b="0" i="0" dirty="0">
                <a:solidFill>
                  <a:schemeClr val="tx1"/>
                </a:solidFill>
                <a:effectLst/>
                <a:latin typeface="Consolas" panose="020B0609020204030204" pitchFamily="49" charset="0"/>
              </a:rPr>
              <a:t>    for row, </a:t>
            </a:r>
            <a:r>
              <a:rPr lang="en-PH" b="0" i="0" dirty="0" err="1">
                <a:solidFill>
                  <a:schemeClr val="tx1"/>
                </a:solidFill>
                <a:effectLst/>
                <a:latin typeface="Consolas" panose="020B0609020204030204" pitchFamily="49" charset="0"/>
              </a:rPr>
              <a:t>subrow</a:t>
            </a:r>
            <a:r>
              <a:rPr lang="en-PH" b="0" i="0" dirty="0">
                <a:solidFill>
                  <a:schemeClr val="tx1"/>
                </a:solidFill>
                <a:effectLst/>
                <a:latin typeface="Consolas" panose="020B0609020204030204" pitchFamily="49" charset="0"/>
              </a:rPr>
              <a:t> in enumerate(subarrays):</a:t>
            </a:r>
          </a:p>
          <a:p>
            <a:r>
              <a:rPr lang="en-PH" b="0" i="0" dirty="0">
                <a:solidFill>
                  <a:schemeClr val="tx1"/>
                </a:solidFill>
                <a:effectLst/>
                <a:latin typeface="Consolas" panose="020B0609020204030204" pitchFamily="49" charset="0"/>
              </a:rPr>
              <a:t>        for col, </a:t>
            </a:r>
            <a:r>
              <a:rPr lang="en-PH" b="0" i="0" dirty="0" err="1">
                <a:solidFill>
                  <a:schemeClr val="tx1"/>
                </a:solidFill>
                <a:effectLst/>
                <a:latin typeface="Consolas" panose="020B0609020204030204" pitchFamily="49" charset="0"/>
              </a:rPr>
              <a:t>subarr</a:t>
            </a:r>
            <a:r>
              <a:rPr lang="en-PH" b="0" i="0" dirty="0">
                <a:solidFill>
                  <a:schemeClr val="tx1"/>
                </a:solidFill>
                <a:effectLst/>
                <a:latin typeface="Consolas" panose="020B0609020204030204" pitchFamily="49" charset="0"/>
              </a:rPr>
              <a:t> in enumerate(</a:t>
            </a:r>
            <a:r>
              <a:rPr lang="en-PH" b="0" i="0" dirty="0" err="1">
                <a:solidFill>
                  <a:schemeClr val="tx1"/>
                </a:solidFill>
                <a:effectLst/>
                <a:latin typeface="Consolas" panose="020B0609020204030204" pitchFamily="49" charset="0"/>
              </a:rPr>
              <a:t>subrow</a:t>
            </a:r>
            <a:r>
              <a:rPr lang="en-PH" b="0" i="0" dirty="0">
                <a:solidFill>
                  <a:schemeClr val="tx1"/>
                </a:solidFill>
                <a:effectLst/>
                <a:latin typeface="Consolas" panose="020B0609020204030204" pitchFamily="49" charset="0"/>
              </a:rPr>
              <a:t>):</a:t>
            </a:r>
          </a:p>
          <a:p>
            <a:r>
              <a:rPr lang="en-PH" b="0" i="0" dirty="0">
                <a:solidFill>
                  <a:schemeClr val="tx1"/>
                </a:solidFill>
                <a:effectLst/>
                <a:latin typeface="Consolas" panose="020B0609020204030204" pitchFamily="49" charset="0"/>
              </a:rPr>
              <a:t>            if </a:t>
            </a:r>
            <a:r>
              <a:rPr lang="en-PH" b="0" i="0" dirty="0" err="1">
                <a:solidFill>
                  <a:schemeClr val="tx1"/>
                </a:solidFill>
                <a:effectLst/>
                <a:latin typeface="Consolas" panose="020B0609020204030204" pitchFamily="49" charset="0"/>
              </a:rPr>
              <a:t>subarr.size</a:t>
            </a:r>
            <a:r>
              <a:rPr lang="en-PH" b="0" i="0" dirty="0">
                <a:solidFill>
                  <a:schemeClr val="tx1"/>
                </a:solidFill>
                <a:effectLst/>
                <a:latin typeface="Consolas" panose="020B0609020204030204" pitchFamily="49" charset="0"/>
              </a:rPr>
              <a:t> &gt; 0:</a:t>
            </a:r>
          </a:p>
          <a:p>
            <a:r>
              <a:rPr lang="en-PH" b="0" i="0" dirty="0">
                <a:solidFill>
                  <a:schemeClr val="tx1"/>
                </a:solidFill>
                <a:effectLst/>
                <a:latin typeface="Consolas" panose="020B0609020204030204" pitchFamily="49" charset="0"/>
              </a:rPr>
              <a:t>                </a:t>
            </a:r>
            <a:r>
              <a:rPr lang="en-PH" b="0" i="0" dirty="0" err="1">
                <a:solidFill>
                  <a:schemeClr val="tx1"/>
                </a:solidFill>
                <a:effectLst/>
                <a:latin typeface="Consolas" panose="020B0609020204030204" pitchFamily="49" charset="0"/>
              </a:rPr>
              <a:t>restored_arr</a:t>
            </a:r>
            <a:r>
              <a:rPr lang="en-PH" b="0" i="0" dirty="0">
                <a:solidFill>
                  <a:schemeClr val="tx1"/>
                </a:solidFill>
                <a:effectLst/>
                <a:latin typeface="Consolas" panose="020B0609020204030204" pitchFamily="49" charset="0"/>
              </a:rPr>
              <a:t>[row*</a:t>
            </a:r>
            <a:r>
              <a:rPr lang="en-PH" b="0" i="0" dirty="0" err="1">
                <a:solidFill>
                  <a:schemeClr val="tx1"/>
                </a:solidFill>
                <a:effectLst/>
                <a:latin typeface="Consolas" panose="020B0609020204030204" pitchFamily="49" charset="0"/>
              </a:rPr>
              <a:t>M_sub:row</a:t>
            </a:r>
            <a:r>
              <a:rPr lang="en-PH" b="0" i="0" dirty="0">
                <a:solidFill>
                  <a:schemeClr val="tx1"/>
                </a:solidFill>
                <a:effectLst/>
                <a:latin typeface="Consolas" panose="020B0609020204030204" pitchFamily="49" charset="0"/>
              </a:rPr>
              <a:t>*</a:t>
            </a:r>
            <a:r>
              <a:rPr lang="en-PH" b="0" i="0" dirty="0" err="1">
                <a:solidFill>
                  <a:schemeClr val="tx1"/>
                </a:solidFill>
                <a:effectLst/>
                <a:latin typeface="Consolas" panose="020B0609020204030204" pitchFamily="49" charset="0"/>
              </a:rPr>
              <a:t>M_sub+subarr.shape</a:t>
            </a:r>
            <a:r>
              <a:rPr lang="en-PH" b="0" i="0" dirty="0">
                <a:solidFill>
                  <a:schemeClr val="tx1"/>
                </a:solidFill>
                <a:effectLst/>
                <a:latin typeface="Consolas" panose="020B0609020204030204" pitchFamily="49" charset="0"/>
              </a:rPr>
              <a:t>[0], col*</a:t>
            </a:r>
            <a:r>
              <a:rPr lang="en-PH" b="0" i="0" dirty="0" err="1">
                <a:solidFill>
                  <a:schemeClr val="tx1"/>
                </a:solidFill>
                <a:effectLst/>
                <a:latin typeface="Consolas" panose="020B0609020204030204" pitchFamily="49" charset="0"/>
              </a:rPr>
              <a:t>N_sub:col</a:t>
            </a:r>
            <a:r>
              <a:rPr lang="en-PH" b="0" i="0" dirty="0">
                <a:solidFill>
                  <a:schemeClr val="tx1"/>
                </a:solidFill>
                <a:effectLst/>
                <a:latin typeface="Consolas" panose="020B0609020204030204" pitchFamily="49" charset="0"/>
              </a:rPr>
              <a:t>*</a:t>
            </a:r>
            <a:r>
              <a:rPr lang="en-PH" b="0" i="0" dirty="0" err="1">
                <a:solidFill>
                  <a:schemeClr val="tx1"/>
                </a:solidFill>
                <a:effectLst/>
                <a:latin typeface="Consolas" panose="020B0609020204030204" pitchFamily="49" charset="0"/>
              </a:rPr>
              <a:t>N_sub+subarr.shape</a:t>
            </a:r>
            <a:r>
              <a:rPr lang="en-PH" b="0" i="0" dirty="0">
                <a:solidFill>
                  <a:schemeClr val="tx1"/>
                </a:solidFill>
                <a:effectLst/>
                <a:latin typeface="Consolas" panose="020B0609020204030204" pitchFamily="49" charset="0"/>
              </a:rPr>
              <a:t>[1]] = </a:t>
            </a:r>
            <a:r>
              <a:rPr lang="en-PH" b="0" i="0" dirty="0" err="1">
                <a:solidFill>
                  <a:schemeClr val="tx1"/>
                </a:solidFill>
                <a:effectLst/>
                <a:latin typeface="Consolas" panose="020B0609020204030204" pitchFamily="49" charset="0"/>
              </a:rPr>
              <a:t>subarr</a:t>
            </a:r>
            <a:endParaRPr lang="en-PH" b="0" i="0" dirty="0">
              <a:solidFill>
                <a:schemeClr val="tx1"/>
              </a:solidFill>
              <a:effectLst/>
              <a:latin typeface="Consolas" panose="020B0609020204030204" pitchFamily="49" charset="0"/>
            </a:endParaRPr>
          </a:p>
          <a:p>
            <a:br>
              <a:rPr lang="en-PH" b="0" i="0" dirty="0">
                <a:solidFill>
                  <a:schemeClr val="tx1"/>
                </a:solidFill>
                <a:effectLst/>
                <a:latin typeface="Consolas" panose="020B0609020204030204" pitchFamily="49" charset="0"/>
              </a:rPr>
            </a:br>
            <a:r>
              <a:rPr lang="en-PH" b="0" i="0" dirty="0">
                <a:solidFill>
                  <a:schemeClr val="tx1"/>
                </a:solidFill>
                <a:effectLst/>
                <a:latin typeface="Consolas" panose="020B0609020204030204" pitchFamily="49" charset="0"/>
              </a:rPr>
              <a:t>    return </a:t>
            </a:r>
            <a:r>
              <a:rPr lang="en-PH" b="0" i="0" dirty="0" err="1">
                <a:solidFill>
                  <a:schemeClr val="tx1"/>
                </a:solidFill>
                <a:effectLst/>
                <a:latin typeface="Consolas" panose="020B0609020204030204" pitchFamily="49" charset="0"/>
              </a:rPr>
              <a:t>restored_arr</a:t>
            </a:r>
            <a:r>
              <a:rPr lang="en-PH" b="0" i="0" dirty="0">
                <a:solidFill>
                  <a:schemeClr val="tx1"/>
                </a:solidFill>
                <a:effectLst/>
                <a:latin typeface="Consolas" panose="020B0609020204030204" pitchFamily="49" charset="0"/>
              </a:rPr>
              <a:t>[0:M,0:N]</a:t>
            </a:r>
          </a:p>
        </p:txBody>
      </p:sp>
    </p:spTree>
    <p:extLst>
      <p:ext uri="{BB962C8B-B14F-4D97-AF65-F5344CB8AC3E}">
        <p14:creationId xmlns:p14="http://schemas.microsoft.com/office/powerpoint/2010/main" val="2509923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DBSCAN</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2" name="Text Placeholder 2">
            <a:extLst>
              <a:ext uri="{FF2B5EF4-FFF2-40B4-BE49-F238E27FC236}">
                <a16:creationId xmlns:a16="http://schemas.microsoft.com/office/drawing/2014/main" id="{C436FE34-ED8B-1695-F485-F8B04EA2B088}"/>
              </a:ext>
            </a:extLst>
          </p:cNvPr>
          <p:cNvSpPr txBox="1">
            <a:spLocks/>
          </p:cNvSpPr>
          <p:nvPr/>
        </p:nvSpPr>
        <p:spPr>
          <a:xfrm>
            <a:off x="877767" y="1470057"/>
            <a:ext cx="10671048" cy="4091886"/>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2400" i="0" dirty="0"/>
              <a:t>DBSCAN is a machine learning algorithm which I picked up when I was studying ML for fun back ago. It’s a cluster detection algorithm which depends on two important parameters: </a:t>
            </a:r>
            <a:r>
              <a:rPr lang="en-PH" sz="2400" b="1" i="0" dirty="0"/>
              <a:t>eps</a:t>
            </a:r>
            <a:r>
              <a:rPr lang="en-PH" sz="2400" i="0" dirty="0"/>
              <a:t> and </a:t>
            </a:r>
            <a:r>
              <a:rPr lang="en-PH" sz="2400" b="1" i="0" dirty="0" err="1"/>
              <a:t>min_samples</a:t>
            </a:r>
            <a:r>
              <a:rPr lang="en-PH" sz="2400" i="0" dirty="0"/>
              <a:t>. Here, a cluster can be defined as a neighborhood of points containing at least </a:t>
            </a:r>
            <a:r>
              <a:rPr lang="en-PH" sz="2400" i="0" dirty="0" err="1"/>
              <a:t>min_samples</a:t>
            </a:r>
            <a:r>
              <a:rPr lang="en-PH" sz="2400" i="0" dirty="0"/>
              <a:t>, with each point having a distance greater than eps.</a:t>
            </a:r>
          </a:p>
        </p:txBody>
      </p:sp>
    </p:spTree>
    <p:extLst>
      <p:ext uri="{BB962C8B-B14F-4D97-AF65-F5344CB8AC3E}">
        <p14:creationId xmlns:p14="http://schemas.microsoft.com/office/powerpoint/2010/main" val="177058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DBSCAN</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2" name="Text Placeholder 2">
            <a:extLst>
              <a:ext uri="{FF2B5EF4-FFF2-40B4-BE49-F238E27FC236}">
                <a16:creationId xmlns:a16="http://schemas.microsoft.com/office/drawing/2014/main" id="{C436FE34-ED8B-1695-F485-F8B04EA2B088}"/>
              </a:ext>
            </a:extLst>
          </p:cNvPr>
          <p:cNvSpPr txBox="1">
            <a:spLocks/>
          </p:cNvSpPr>
          <p:nvPr/>
        </p:nvSpPr>
        <p:spPr>
          <a:xfrm>
            <a:off x="877767" y="1470057"/>
            <a:ext cx="10671048" cy="4697830"/>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900" b="0" i="0" dirty="0">
                <a:solidFill>
                  <a:schemeClr val="tx1"/>
                </a:solidFill>
                <a:effectLst/>
                <a:latin typeface="Consolas" panose="020B0609020204030204" pitchFamily="49" charset="0"/>
              </a:rPr>
              <a:t>def </a:t>
            </a:r>
            <a:r>
              <a:rPr lang="en-US" sz="900" b="0" i="0" dirty="0" err="1">
                <a:solidFill>
                  <a:schemeClr val="tx1"/>
                </a:solidFill>
                <a:effectLst/>
                <a:latin typeface="Consolas" panose="020B0609020204030204" pitchFamily="49" charset="0"/>
              </a:rPr>
              <a:t>detect_zero_clusters</a:t>
            </a:r>
            <a:r>
              <a:rPr lang="en-US" sz="900" b="0" i="0" dirty="0">
                <a:solidFill>
                  <a:schemeClr val="tx1"/>
                </a:solidFill>
                <a:effectLst/>
                <a:latin typeface="Consolas" panose="020B0609020204030204" pitchFamily="49" charset="0"/>
              </a:rPr>
              <a:t>(array, eps, </a:t>
            </a:r>
            <a:r>
              <a:rPr lang="en-US" sz="900" b="0" i="0" dirty="0" err="1">
                <a:solidFill>
                  <a:schemeClr val="tx1"/>
                </a:solidFill>
                <a:effectLst/>
                <a:latin typeface="Consolas" panose="020B0609020204030204" pitchFamily="49" charset="0"/>
              </a:rPr>
              <a:t>min_samples</a:t>
            </a:r>
            <a:r>
              <a:rPr lang="en-US" sz="900" b="0" i="0" dirty="0">
                <a:solidFill>
                  <a:schemeClr val="tx1"/>
                </a:solidFill>
                <a:effectLst/>
                <a:latin typeface="Consolas" panose="020B0609020204030204" pitchFamily="49" charset="0"/>
              </a:rPr>
              <a:t>):</a:t>
            </a:r>
          </a:p>
          <a:p>
            <a:r>
              <a:rPr lang="en-US" sz="900" b="0" i="0" dirty="0">
                <a:solidFill>
                  <a:schemeClr val="tx1"/>
                </a:solidFill>
                <a:effectLst/>
                <a:latin typeface="Consolas" panose="020B0609020204030204" pitchFamily="49" charset="0"/>
              </a:rPr>
              <a:t>    # Flatten the array into a list of points</a:t>
            </a:r>
          </a:p>
          <a:p>
            <a:r>
              <a:rPr lang="en-US" sz="900" b="0" i="0" dirty="0">
                <a:solidFill>
                  <a:schemeClr val="tx1"/>
                </a:solidFill>
                <a:effectLst/>
                <a:latin typeface="Consolas" panose="020B0609020204030204" pitchFamily="49" charset="0"/>
              </a:rPr>
              <a:t>    points = [(</a:t>
            </a:r>
            <a:r>
              <a:rPr lang="en-US" sz="900" b="0" i="0" dirty="0" err="1">
                <a:solidFill>
                  <a:schemeClr val="tx1"/>
                </a:solidFill>
                <a:effectLst/>
                <a:latin typeface="Consolas" panose="020B0609020204030204" pitchFamily="49" charset="0"/>
              </a:rPr>
              <a:t>i</a:t>
            </a:r>
            <a:r>
              <a:rPr lang="en-US" sz="900" b="0" i="0" dirty="0">
                <a:solidFill>
                  <a:schemeClr val="tx1"/>
                </a:solidFill>
                <a:effectLst/>
                <a:latin typeface="Consolas" panose="020B0609020204030204" pitchFamily="49" charset="0"/>
              </a:rPr>
              <a:t>, j) for </a:t>
            </a:r>
            <a:r>
              <a:rPr lang="en-US" sz="900" b="0" i="0" dirty="0" err="1">
                <a:solidFill>
                  <a:schemeClr val="tx1"/>
                </a:solidFill>
                <a:effectLst/>
                <a:latin typeface="Consolas" panose="020B0609020204030204" pitchFamily="49" charset="0"/>
              </a:rPr>
              <a:t>i</a:t>
            </a:r>
            <a:r>
              <a:rPr lang="en-US" sz="900" b="0" i="0" dirty="0">
                <a:solidFill>
                  <a:schemeClr val="tx1"/>
                </a:solidFill>
                <a:effectLst/>
                <a:latin typeface="Consolas" panose="020B0609020204030204" pitchFamily="49" charset="0"/>
              </a:rPr>
              <a:t> in range(</a:t>
            </a:r>
            <a:r>
              <a:rPr lang="en-US" sz="900" b="0" i="0" dirty="0" err="1">
                <a:solidFill>
                  <a:schemeClr val="tx1"/>
                </a:solidFill>
                <a:effectLst/>
                <a:latin typeface="Consolas" panose="020B0609020204030204" pitchFamily="49" charset="0"/>
              </a:rPr>
              <a:t>array.shape</a:t>
            </a:r>
            <a:r>
              <a:rPr lang="en-US" sz="900" b="0" i="0" dirty="0">
                <a:solidFill>
                  <a:schemeClr val="tx1"/>
                </a:solidFill>
                <a:effectLst/>
                <a:latin typeface="Consolas" panose="020B0609020204030204" pitchFamily="49" charset="0"/>
              </a:rPr>
              <a:t>[0]) for j in range(</a:t>
            </a:r>
            <a:r>
              <a:rPr lang="en-US" sz="900" b="0" i="0" dirty="0" err="1">
                <a:solidFill>
                  <a:schemeClr val="tx1"/>
                </a:solidFill>
                <a:effectLst/>
                <a:latin typeface="Consolas" panose="020B0609020204030204" pitchFamily="49" charset="0"/>
              </a:rPr>
              <a:t>array.shape</a:t>
            </a:r>
            <a:r>
              <a:rPr lang="en-US" sz="900" b="0" i="0" dirty="0">
                <a:solidFill>
                  <a:schemeClr val="tx1"/>
                </a:solidFill>
                <a:effectLst/>
                <a:latin typeface="Consolas" panose="020B0609020204030204" pitchFamily="49" charset="0"/>
              </a:rPr>
              <a:t>[1]) if array[</a:t>
            </a:r>
            <a:r>
              <a:rPr lang="en-US" sz="900" b="0" i="0" dirty="0" err="1">
                <a:solidFill>
                  <a:schemeClr val="tx1"/>
                </a:solidFill>
                <a:effectLst/>
                <a:latin typeface="Consolas" panose="020B0609020204030204" pitchFamily="49" charset="0"/>
              </a:rPr>
              <a:t>i</a:t>
            </a:r>
            <a:r>
              <a:rPr lang="en-US" sz="900" b="0" i="0" dirty="0">
                <a:solidFill>
                  <a:schemeClr val="tx1"/>
                </a:solidFill>
                <a:effectLst/>
                <a:latin typeface="Consolas" panose="020B0609020204030204" pitchFamily="49" charset="0"/>
              </a:rPr>
              <a:t>, j] == 0]</a:t>
            </a:r>
          </a:p>
          <a:p>
            <a:r>
              <a:rPr lang="en-US" sz="900" b="0" i="0" dirty="0">
                <a:solidFill>
                  <a:schemeClr val="tx1"/>
                </a:solidFill>
                <a:effectLst/>
                <a:latin typeface="Consolas" panose="020B0609020204030204" pitchFamily="49" charset="0"/>
              </a:rPr>
              <a:t>    </a:t>
            </a:r>
          </a:p>
          <a:p>
            <a:r>
              <a:rPr lang="en-US" sz="900" b="0" i="0" dirty="0">
                <a:solidFill>
                  <a:schemeClr val="tx1"/>
                </a:solidFill>
                <a:effectLst/>
                <a:latin typeface="Consolas" panose="020B0609020204030204" pitchFamily="49" charset="0"/>
              </a:rPr>
              <a:t>    if </a:t>
            </a:r>
            <a:r>
              <a:rPr lang="en-US" sz="900" b="0" i="0" dirty="0" err="1">
                <a:solidFill>
                  <a:schemeClr val="tx1"/>
                </a:solidFill>
                <a:effectLst/>
                <a:latin typeface="Consolas" panose="020B0609020204030204" pitchFamily="49" charset="0"/>
              </a:rPr>
              <a:t>len</a:t>
            </a:r>
            <a:r>
              <a:rPr lang="en-US" sz="900" b="0" i="0" dirty="0">
                <a:solidFill>
                  <a:schemeClr val="tx1"/>
                </a:solidFill>
                <a:effectLst/>
                <a:latin typeface="Consolas" panose="020B0609020204030204" pitchFamily="49" charset="0"/>
              </a:rPr>
              <a:t>(points) == 0:</a:t>
            </a:r>
          </a:p>
          <a:p>
            <a:r>
              <a:rPr lang="en-US" sz="900" b="0" i="0" dirty="0">
                <a:solidFill>
                  <a:schemeClr val="tx1"/>
                </a:solidFill>
                <a:effectLst/>
                <a:latin typeface="Consolas" panose="020B0609020204030204" pitchFamily="49" charset="0"/>
              </a:rPr>
              <a:t>        # No clusters detected, return the original array</a:t>
            </a:r>
          </a:p>
          <a:p>
            <a:r>
              <a:rPr lang="en-US" sz="900" b="0" i="0" dirty="0">
                <a:solidFill>
                  <a:schemeClr val="tx1"/>
                </a:solidFill>
                <a:effectLst/>
                <a:latin typeface="Consolas" panose="020B0609020204030204" pitchFamily="49" charset="0"/>
              </a:rPr>
              <a:t>        return array</a:t>
            </a:r>
          </a:p>
          <a:p>
            <a:r>
              <a:rPr lang="en-US" sz="900" b="0" i="0" dirty="0">
                <a:solidFill>
                  <a:schemeClr val="tx1"/>
                </a:solidFill>
                <a:effectLst/>
                <a:latin typeface="Consolas" panose="020B0609020204030204" pitchFamily="49" charset="0"/>
              </a:rPr>
              <a:t>    </a:t>
            </a:r>
          </a:p>
          <a:p>
            <a:r>
              <a:rPr lang="en-US" sz="900" b="0" i="0" dirty="0">
                <a:solidFill>
                  <a:schemeClr val="tx1"/>
                </a:solidFill>
                <a:effectLst/>
                <a:latin typeface="Consolas" panose="020B0609020204030204" pitchFamily="49" charset="0"/>
              </a:rPr>
              <a:t>    # Run DBSCAN on the list of points</a:t>
            </a:r>
          </a:p>
          <a:p>
            <a:r>
              <a:rPr lang="en-US" sz="900" b="0" i="0" dirty="0">
                <a:solidFill>
                  <a:schemeClr val="tx1"/>
                </a:solidFill>
                <a:effectLst/>
                <a:latin typeface="Consolas" panose="020B0609020204030204" pitchFamily="49" charset="0"/>
              </a:rPr>
              <a:t>    clustering = DBSCAN(eps=eps, </a:t>
            </a:r>
            <a:r>
              <a:rPr lang="en-US" sz="900" b="0" i="0" dirty="0" err="1">
                <a:solidFill>
                  <a:schemeClr val="tx1"/>
                </a:solidFill>
                <a:effectLst/>
                <a:latin typeface="Consolas" panose="020B0609020204030204" pitchFamily="49" charset="0"/>
              </a:rPr>
              <a:t>min_samples</a:t>
            </a:r>
            <a:r>
              <a:rPr lang="en-US" sz="900" b="0" i="0" dirty="0">
                <a:solidFill>
                  <a:schemeClr val="tx1"/>
                </a:solidFill>
                <a:effectLst/>
                <a:latin typeface="Consolas" panose="020B0609020204030204" pitchFamily="49" charset="0"/>
              </a:rPr>
              <a:t>=</a:t>
            </a:r>
            <a:r>
              <a:rPr lang="en-US" sz="900" b="0" i="0" dirty="0" err="1">
                <a:solidFill>
                  <a:schemeClr val="tx1"/>
                </a:solidFill>
                <a:effectLst/>
                <a:latin typeface="Consolas" panose="020B0609020204030204" pitchFamily="49" charset="0"/>
              </a:rPr>
              <a:t>min_samples</a:t>
            </a:r>
            <a:r>
              <a:rPr lang="en-US" sz="900" b="0" i="0" dirty="0">
                <a:solidFill>
                  <a:schemeClr val="tx1"/>
                </a:solidFill>
                <a:effectLst/>
                <a:latin typeface="Consolas" panose="020B0609020204030204" pitchFamily="49" charset="0"/>
              </a:rPr>
              <a:t>).fit(points)</a:t>
            </a:r>
          </a:p>
          <a:p>
            <a:r>
              <a:rPr lang="en-US" sz="900" b="0" i="0" dirty="0">
                <a:solidFill>
                  <a:schemeClr val="tx1"/>
                </a:solidFill>
                <a:effectLst/>
                <a:latin typeface="Consolas" panose="020B0609020204030204" pitchFamily="49" charset="0"/>
              </a:rPr>
              <a:t>    </a:t>
            </a:r>
          </a:p>
          <a:p>
            <a:r>
              <a:rPr lang="en-US" sz="900" b="0" i="0" dirty="0">
                <a:solidFill>
                  <a:schemeClr val="tx1"/>
                </a:solidFill>
                <a:effectLst/>
                <a:latin typeface="Consolas" panose="020B0609020204030204" pitchFamily="49" charset="0"/>
              </a:rPr>
              <a:t>    # Get the indices of the points in the cluster</a:t>
            </a:r>
          </a:p>
          <a:p>
            <a:r>
              <a:rPr lang="en-US" sz="900" b="0" i="0" dirty="0">
                <a:solidFill>
                  <a:schemeClr val="tx1"/>
                </a:solidFill>
                <a:effectLst/>
                <a:latin typeface="Consolas" panose="020B0609020204030204" pitchFamily="49" charset="0"/>
              </a:rPr>
              <a:t>    </a:t>
            </a:r>
            <a:r>
              <a:rPr lang="en-US" sz="900" b="0" i="0" dirty="0" err="1">
                <a:solidFill>
                  <a:schemeClr val="tx1"/>
                </a:solidFill>
                <a:effectLst/>
                <a:latin typeface="Consolas" panose="020B0609020204030204" pitchFamily="49" charset="0"/>
              </a:rPr>
              <a:t>cluster_indices</a:t>
            </a:r>
            <a:r>
              <a:rPr lang="en-US" sz="900" b="0" i="0" dirty="0">
                <a:solidFill>
                  <a:schemeClr val="tx1"/>
                </a:solidFill>
                <a:effectLst/>
                <a:latin typeface="Consolas" panose="020B0609020204030204" pitchFamily="49" charset="0"/>
              </a:rPr>
              <a:t> = [</a:t>
            </a:r>
            <a:r>
              <a:rPr lang="en-US" sz="900" b="0" i="0" dirty="0" err="1">
                <a:solidFill>
                  <a:schemeClr val="tx1"/>
                </a:solidFill>
                <a:effectLst/>
                <a:latin typeface="Consolas" panose="020B0609020204030204" pitchFamily="49" charset="0"/>
              </a:rPr>
              <a:t>i</a:t>
            </a:r>
            <a:r>
              <a:rPr lang="en-US" sz="900" b="0" i="0" dirty="0">
                <a:solidFill>
                  <a:schemeClr val="tx1"/>
                </a:solidFill>
                <a:effectLst/>
                <a:latin typeface="Consolas" panose="020B0609020204030204" pitchFamily="49" charset="0"/>
              </a:rPr>
              <a:t> for </a:t>
            </a:r>
            <a:r>
              <a:rPr lang="en-US" sz="900" b="0" i="0" dirty="0" err="1">
                <a:solidFill>
                  <a:schemeClr val="tx1"/>
                </a:solidFill>
                <a:effectLst/>
                <a:latin typeface="Consolas" panose="020B0609020204030204" pitchFamily="49" charset="0"/>
              </a:rPr>
              <a:t>i</a:t>
            </a:r>
            <a:r>
              <a:rPr lang="en-US" sz="900" b="0" i="0" dirty="0">
                <a:solidFill>
                  <a:schemeClr val="tx1"/>
                </a:solidFill>
                <a:effectLst/>
                <a:latin typeface="Consolas" panose="020B0609020204030204" pitchFamily="49" charset="0"/>
              </a:rPr>
              <a:t> in range(</a:t>
            </a:r>
            <a:r>
              <a:rPr lang="en-US" sz="900" b="0" i="0" dirty="0" err="1">
                <a:solidFill>
                  <a:schemeClr val="tx1"/>
                </a:solidFill>
                <a:effectLst/>
                <a:latin typeface="Consolas" panose="020B0609020204030204" pitchFamily="49" charset="0"/>
              </a:rPr>
              <a:t>len</a:t>
            </a:r>
            <a:r>
              <a:rPr lang="en-US" sz="900" b="0" i="0" dirty="0">
                <a:solidFill>
                  <a:schemeClr val="tx1"/>
                </a:solidFill>
                <a:effectLst/>
                <a:latin typeface="Consolas" panose="020B0609020204030204" pitchFamily="49" charset="0"/>
              </a:rPr>
              <a:t>(points)) if </a:t>
            </a:r>
            <a:r>
              <a:rPr lang="en-US" sz="900" b="0" i="0" dirty="0" err="1">
                <a:solidFill>
                  <a:schemeClr val="tx1"/>
                </a:solidFill>
                <a:effectLst/>
                <a:latin typeface="Consolas" panose="020B0609020204030204" pitchFamily="49" charset="0"/>
              </a:rPr>
              <a:t>clustering.labels</a:t>
            </a:r>
            <a:r>
              <a:rPr lang="en-US" sz="900" b="0" i="0" dirty="0">
                <a:solidFill>
                  <a:schemeClr val="tx1"/>
                </a:solidFill>
                <a:effectLst/>
                <a:latin typeface="Consolas" panose="020B0609020204030204" pitchFamily="49" charset="0"/>
              </a:rPr>
              <a:t>_[</a:t>
            </a:r>
            <a:r>
              <a:rPr lang="en-US" sz="900" b="0" i="0" dirty="0" err="1">
                <a:solidFill>
                  <a:schemeClr val="tx1"/>
                </a:solidFill>
                <a:effectLst/>
                <a:latin typeface="Consolas" panose="020B0609020204030204" pitchFamily="49" charset="0"/>
              </a:rPr>
              <a:t>i</a:t>
            </a:r>
            <a:r>
              <a:rPr lang="en-US" sz="900" b="0" i="0" dirty="0">
                <a:solidFill>
                  <a:schemeClr val="tx1"/>
                </a:solidFill>
                <a:effectLst/>
                <a:latin typeface="Consolas" panose="020B0609020204030204" pitchFamily="49" charset="0"/>
              </a:rPr>
              <a:t>] == 0]</a:t>
            </a:r>
          </a:p>
          <a:p>
            <a:r>
              <a:rPr lang="en-US" sz="900" b="0" i="0" dirty="0">
                <a:solidFill>
                  <a:schemeClr val="tx1"/>
                </a:solidFill>
                <a:effectLst/>
                <a:latin typeface="Consolas" panose="020B0609020204030204" pitchFamily="49" charset="0"/>
              </a:rPr>
              <a:t>    </a:t>
            </a:r>
          </a:p>
          <a:p>
            <a:r>
              <a:rPr lang="en-US" sz="900" b="0" i="0" dirty="0">
                <a:solidFill>
                  <a:schemeClr val="tx1"/>
                </a:solidFill>
                <a:effectLst/>
                <a:latin typeface="Consolas" panose="020B0609020204030204" pitchFamily="49" charset="0"/>
              </a:rPr>
              <a:t>    # Create an empty array to hold the cluster</a:t>
            </a:r>
          </a:p>
          <a:p>
            <a:r>
              <a:rPr lang="en-US" sz="900" b="0" i="0" dirty="0">
                <a:solidFill>
                  <a:schemeClr val="tx1"/>
                </a:solidFill>
                <a:effectLst/>
                <a:latin typeface="Consolas" panose="020B0609020204030204" pitchFamily="49" charset="0"/>
              </a:rPr>
              <a:t>    </a:t>
            </a:r>
            <a:r>
              <a:rPr lang="en-US" sz="900" b="0" i="0" dirty="0" err="1">
                <a:solidFill>
                  <a:schemeClr val="tx1"/>
                </a:solidFill>
                <a:effectLst/>
                <a:latin typeface="Consolas" panose="020B0609020204030204" pitchFamily="49" charset="0"/>
              </a:rPr>
              <a:t>cluster_array</a:t>
            </a:r>
            <a:r>
              <a:rPr lang="en-US" sz="900" b="0" i="0" dirty="0">
                <a:solidFill>
                  <a:schemeClr val="tx1"/>
                </a:solidFill>
                <a:effectLst/>
                <a:latin typeface="Consolas" panose="020B0609020204030204" pitchFamily="49" charset="0"/>
              </a:rPr>
              <a:t> = </a:t>
            </a:r>
            <a:r>
              <a:rPr lang="en-US" sz="900" b="0" i="0" dirty="0" err="1">
                <a:solidFill>
                  <a:schemeClr val="tx1"/>
                </a:solidFill>
                <a:effectLst/>
                <a:latin typeface="Consolas" panose="020B0609020204030204" pitchFamily="49" charset="0"/>
              </a:rPr>
              <a:t>np.ones_like</a:t>
            </a:r>
            <a:r>
              <a:rPr lang="en-US" sz="900" b="0" i="0" dirty="0">
                <a:solidFill>
                  <a:schemeClr val="tx1"/>
                </a:solidFill>
                <a:effectLst/>
                <a:latin typeface="Consolas" panose="020B0609020204030204" pitchFamily="49" charset="0"/>
              </a:rPr>
              <a:t>(array)</a:t>
            </a:r>
          </a:p>
          <a:p>
            <a:r>
              <a:rPr lang="en-US" sz="900" b="0" i="0" dirty="0">
                <a:solidFill>
                  <a:schemeClr val="tx1"/>
                </a:solidFill>
                <a:effectLst/>
                <a:latin typeface="Consolas" panose="020B0609020204030204" pitchFamily="49" charset="0"/>
              </a:rPr>
              <a:t>    </a:t>
            </a:r>
          </a:p>
          <a:p>
            <a:r>
              <a:rPr lang="en-US" sz="900" b="0" i="0" dirty="0">
                <a:solidFill>
                  <a:schemeClr val="tx1"/>
                </a:solidFill>
                <a:effectLst/>
                <a:latin typeface="Consolas" panose="020B0609020204030204" pitchFamily="49" charset="0"/>
              </a:rPr>
              <a:t>    # Set the values of the cluster points in the array</a:t>
            </a:r>
          </a:p>
          <a:p>
            <a:r>
              <a:rPr lang="en-US" sz="900" b="0" i="0" dirty="0">
                <a:solidFill>
                  <a:schemeClr val="tx1"/>
                </a:solidFill>
                <a:effectLst/>
                <a:latin typeface="Consolas" panose="020B0609020204030204" pitchFamily="49" charset="0"/>
              </a:rPr>
              <a:t>    for </a:t>
            </a:r>
            <a:r>
              <a:rPr lang="en-US" sz="900" b="0" i="0" dirty="0" err="1">
                <a:solidFill>
                  <a:schemeClr val="tx1"/>
                </a:solidFill>
                <a:effectLst/>
                <a:latin typeface="Consolas" panose="020B0609020204030204" pitchFamily="49" charset="0"/>
              </a:rPr>
              <a:t>i</a:t>
            </a:r>
            <a:r>
              <a:rPr lang="en-US" sz="900" b="0" i="0" dirty="0">
                <a:solidFill>
                  <a:schemeClr val="tx1"/>
                </a:solidFill>
                <a:effectLst/>
                <a:latin typeface="Consolas" panose="020B0609020204030204" pitchFamily="49" charset="0"/>
              </a:rPr>
              <a:t> in </a:t>
            </a:r>
            <a:r>
              <a:rPr lang="en-US" sz="900" b="0" i="0" dirty="0" err="1">
                <a:solidFill>
                  <a:schemeClr val="tx1"/>
                </a:solidFill>
                <a:effectLst/>
                <a:latin typeface="Consolas" panose="020B0609020204030204" pitchFamily="49" charset="0"/>
              </a:rPr>
              <a:t>cluster_indices</a:t>
            </a:r>
            <a:r>
              <a:rPr lang="en-US" sz="900" b="0" i="0" dirty="0">
                <a:solidFill>
                  <a:schemeClr val="tx1"/>
                </a:solidFill>
                <a:effectLst/>
                <a:latin typeface="Consolas" panose="020B0609020204030204" pitchFamily="49" charset="0"/>
              </a:rPr>
              <a:t>:</a:t>
            </a:r>
          </a:p>
          <a:p>
            <a:r>
              <a:rPr lang="en-US" sz="900" b="0" i="0" dirty="0">
                <a:solidFill>
                  <a:schemeClr val="tx1"/>
                </a:solidFill>
                <a:effectLst/>
                <a:latin typeface="Consolas" panose="020B0609020204030204" pitchFamily="49" charset="0"/>
              </a:rPr>
              <a:t>        </a:t>
            </a:r>
            <a:r>
              <a:rPr lang="en-US" sz="900" b="0" i="0" dirty="0" err="1">
                <a:solidFill>
                  <a:schemeClr val="tx1"/>
                </a:solidFill>
                <a:effectLst/>
                <a:latin typeface="Consolas" panose="020B0609020204030204" pitchFamily="49" charset="0"/>
              </a:rPr>
              <a:t>cluster_array</a:t>
            </a:r>
            <a:r>
              <a:rPr lang="en-US" sz="900" b="0" i="0" dirty="0">
                <a:solidFill>
                  <a:schemeClr val="tx1"/>
                </a:solidFill>
                <a:effectLst/>
                <a:latin typeface="Consolas" panose="020B0609020204030204" pitchFamily="49" charset="0"/>
              </a:rPr>
              <a:t>[points[</a:t>
            </a:r>
            <a:r>
              <a:rPr lang="en-US" sz="900" b="0" i="0" dirty="0" err="1">
                <a:solidFill>
                  <a:schemeClr val="tx1"/>
                </a:solidFill>
                <a:effectLst/>
                <a:latin typeface="Consolas" panose="020B0609020204030204" pitchFamily="49" charset="0"/>
              </a:rPr>
              <a:t>i</a:t>
            </a:r>
            <a:r>
              <a:rPr lang="en-US" sz="900" b="0" i="0" dirty="0">
                <a:solidFill>
                  <a:schemeClr val="tx1"/>
                </a:solidFill>
                <a:effectLst/>
                <a:latin typeface="Consolas" panose="020B0609020204030204" pitchFamily="49" charset="0"/>
              </a:rPr>
              <a:t>]] = 0</a:t>
            </a:r>
          </a:p>
          <a:p>
            <a:r>
              <a:rPr lang="en-US" sz="900" b="0" i="0" dirty="0">
                <a:solidFill>
                  <a:schemeClr val="tx1"/>
                </a:solidFill>
                <a:effectLst/>
                <a:latin typeface="Consolas" panose="020B0609020204030204" pitchFamily="49" charset="0"/>
              </a:rPr>
              <a:t>    </a:t>
            </a:r>
          </a:p>
          <a:p>
            <a:r>
              <a:rPr lang="en-US" sz="900" b="0" i="0" dirty="0">
                <a:solidFill>
                  <a:schemeClr val="tx1"/>
                </a:solidFill>
                <a:effectLst/>
                <a:latin typeface="Consolas" panose="020B0609020204030204" pitchFamily="49" charset="0"/>
              </a:rPr>
              <a:t>    return </a:t>
            </a:r>
            <a:r>
              <a:rPr lang="en-US" sz="900" b="0" i="0" dirty="0" err="1">
                <a:solidFill>
                  <a:schemeClr val="tx1"/>
                </a:solidFill>
                <a:effectLst/>
                <a:latin typeface="Consolas" panose="020B0609020204030204" pitchFamily="49" charset="0"/>
              </a:rPr>
              <a:t>cluster_array</a:t>
            </a:r>
            <a:endParaRPr lang="en-US" sz="900" b="0" i="0"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90988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Cropping</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2" name="Text Placeholder 2">
            <a:extLst>
              <a:ext uri="{FF2B5EF4-FFF2-40B4-BE49-F238E27FC236}">
                <a16:creationId xmlns:a16="http://schemas.microsoft.com/office/drawing/2014/main" id="{C436FE34-ED8B-1695-F485-F8B04EA2B088}"/>
              </a:ext>
            </a:extLst>
          </p:cNvPr>
          <p:cNvSpPr txBox="1">
            <a:spLocks/>
          </p:cNvSpPr>
          <p:nvPr/>
        </p:nvSpPr>
        <p:spPr>
          <a:xfrm>
            <a:off x="877767" y="1470056"/>
            <a:ext cx="10671048" cy="1506057"/>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2400" i="0" dirty="0"/>
              <a:t>The last step is trivial: remove all processing at the center of the image, defined by a rectangle with length </a:t>
            </a:r>
            <a:r>
              <a:rPr lang="en-PH" sz="2400" b="1" i="0" dirty="0"/>
              <a:t>L</a:t>
            </a:r>
            <a:r>
              <a:rPr lang="en-PH" sz="2400" i="0" dirty="0"/>
              <a:t> and width </a:t>
            </a:r>
            <a:r>
              <a:rPr lang="en-PH" sz="2400" b="1" i="0" dirty="0"/>
              <a:t>W</a:t>
            </a:r>
            <a:r>
              <a:rPr lang="en-PH" sz="2400" i="0" dirty="0"/>
              <a:t>. This is because most of the data lie in the center of the </a:t>
            </a:r>
            <a:r>
              <a:rPr lang="en-PH" sz="2400" i="0" dirty="0" err="1"/>
              <a:t>fftshifted</a:t>
            </a:r>
            <a:r>
              <a:rPr lang="en-PH" sz="2400" i="0" dirty="0"/>
              <a:t> FFT2 image.</a:t>
            </a:r>
          </a:p>
        </p:txBody>
      </p:sp>
      <p:sp>
        <p:nvSpPr>
          <p:cNvPr id="10" name="TextBox 9">
            <a:extLst>
              <a:ext uri="{FF2B5EF4-FFF2-40B4-BE49-F238E27FC236}">
                <a16:creationId xmlns:a16="http://schemas.microsoft.com/office/drawing/2014/main" id="{3305A400-6063-979C-9A63-A4D3430EA016}"/>
              </a:ext>
            </a:extLst>
          </p:cNvPr>
          <p:cNvSpPr txBox="1"/>
          <p:nvPr/>
        </p:nvSpPr>
        <p:spPr>
          <a:xfrm>
            <a:off x="1849160" y="2950928"/>
            <a:ext cx="8514272" cy="3139321"/>
          </a:xfrm>
          <a:prstGeom prst="rect">
            <a:avLst/>
          </a:prstGeom>
          <a:noFill/>
        </p:spPr>
        <p:txBody>
          <a:bodyPr wrap="square">
            <a:spAutoFit/>
          </a:bodyPr>
          <a:lstStyle/>
          <a:p>
            <a:r>
              <a:rPr lang="en-PH" b="0" dirty="0">
                <a:effectLst/>
                <a:latin typeface="Consolas" panose="020B0609020204030204" pitchFamily="49" charset="0"/>
              </a:rPr>
              <a:t>def </a:t>
            </a:r>
            <a:r>
              <a:rPr lang="en-PH" b="0" dirty="0" err="1">
                <a:effectLst/>
                <a:latin typeface="Consolas" panose="020B0609020204030204" pitchFamily="49" charset="0"/>
              </a:rPr>
              <a:t>rect_cropper</a:t>
            </a:r>
            <a:r>
              <a:rPr lang="en-PH" b="0" dirty="0">
                <a:effectLst/>
                <a:latin typeface="Consolas" panose="020B0609020204030204" pitchFamily="49" charset="0"/>
              </a:rPr>
              <a:t>(</a:t>
            </a:r>
            <a:r>
              <a:rPr lang="en-PH" b="0" dirty="0" err="1">
                <a:effectLst/>
                <a:latin typeface="Consolas" panose="020B0609020204030204" pitchFamily="49" charset="0"/>
              </a:rPr>
              <a:t>arr</a:t>
            </a:r>
            <a:r>
              <a:rPr lang="en-PH" b="0" dirty="0">
                <a:effectLst/>
                <a:latin typeface="Consolas" panose="020B0609020204030204" pitchFamily="49" charset="0"/>
              </a:rPr>
              <a:t>, L=0.08, W=0.2):</a:t>
            </a:r>
          </a:p>
          <a:p>
            <a:r>
              <a:rPr lang="en-PH" b="0" dirty="0">
                <a:effectLst/>
                <a:latin typeface="Consolas" panose="020B0609020204030204" pitchFamily="49" charset="0"/>
              </a:rPr>
              <a:t>    Y,X = </a:t>
            </a:r>
            <a:r>
              <a:rPr lang="en-PH" b="0" dirty="0" err="1">
                <a:effectLst/>
                <a:latin typeface="Consolas" panose="020B0609020204030204" pitchFamily="49" charset="0"/>
              </a:rPr>
              <a:t>np.shape</a:t>
            </a:r>
            <a:r>
              <a:rPr lang="en-PH" b="0" dirty="0">
                <a:effectLst/>
                <a:latin typeface="Consolas" panose="020B0609020204030204" pitchFamily="49" charset="0"/>
              </a:rPr>
              <a:t>(</a:t>
            </a:r>
            <a:r>
              <a:rPr lang="en-PH" b="0" dirty="0" err="1">
                <a:effectLst/>
                <a:latin typeface="Consolas" panose="020B0609020204030204" pitchFamily="49" charset="0"/>
              </a:rPr>
              <a:t>arr</a:t>
            </a:r>
            <a:r>
              <a:rPr lang="en-PH" b="0" dirty="0">
                <a:effectLst/>
                <a:latin typeface="Consolas" panose="020B0609020204030204" pitchFamily="49" charset="0"/>
              </a:rPr>
              <a:t>)</a:t>
            </a:r>
          </a:p>
          <a:p>
            <a:r>
              <a:rPr lang="en-PH" b="0" dirty="0">
                <a:effectLst/>
                <a:latin typeface="Consolas" panose="020B0609020204030204" pitchFamily="49" charset="0"/>
              </a:rPr>
              <a:t>    mask = </a:t>
            </a:r>
            <a:r>
              <a:rPr lang="en-PH" b="0" dirty="0" err="1">
                <a:effectLst/>
                <a:latin typeface="Consolas" panose="020B0609020204030204" pitchFamily="49" charset="0"/>
              </a:rPr>
              <a:t>np.zeros</a:t>
            </a:r>
            <a:r>
              <a:rPr lang="en-PH" b="0" dirty="0">
                <a:effectLst/>
                <a:latin typeface="Consolas" panose="020B0609020204030204" pitchFamily="49" charset="0"/>
              </a:rPr>
              <a:t>((Y,X))</a:t>
            </a:r>
          </a:p>
          <a:p>
            <a:r>
              <a:rPr lang="en-PH" b="0" dirty="0">
                <a:effectLst/>
                <a:latin typeface="Consolas" panose="020B0609020204030204" pitchFamily="49" charset="0"/>
              </a:rPr>
              <a:t>    </a:t>
            </a:r>
            <a:r>
              <a:rPr lang="en-PH" b="0" dirty="0" err="1">
                <a:effectLst/>
                <a:latin typeface="Consolas" panose="020B0609020204030204" pitchFamily="49" charset="0"/>
              </a:rPr>
              <a:t>cen</a:t>
            </a:r>
            <a:r>
              <a:rPr lang="en-PH" b="0" dirty="0">
                <a:effectLst/>
                <a:latin typeface="Consolas" panose="020B0609020204030204" pitchFamily="49" charset="0"/>
              </a:rPr>
              <a:t> = </a:t>
            </a:r>
            <a:r>
              <a:rPr lang="en-PH" b="0" dirty="0" err="1">
                <a:effectLst/>
                <a:latin typeface="Consolas" panose="020B0609020204030204" pitchFamily="49" charset="0"/>
              </a:rPr>
              <a:t>np.array</a:t>
            </a:r>
            <a:r>
              <a:rPr lang="en-PH" b="0" dirty="0">
                <a:effectLst/>
                <a:latin typeface="Consolas" panose="020B0609020204030204" pitchFamily="49" charset="0"/>
              </a:rPr>
              <a:t>([1/2, 1/2]) </a:t>
            </a:r>
          </a:p>
          <a:p>
            <a:r>
              <a:rPr lang="en-PH" b="0" dirty="0">
                <a:effectLst/>
                <a:latin typeface="Consolas" panose="020B0609020204030204" pitchFamily="49" charset="0"/>
              </a:rPr>
              <a:t>    </a:t>
            </a:r>
            <a:r>
              <a:rPr lang="en-PH" b="0" dirty="0" err="1">
                <a:effectLst/>
                <a:latin typeface="Consolas" panose="020B0609020204030204" pitchFamily="49" charset="0"/>
              </a:rPr>
              <a:t>cen_coord</a:t>
            </a:r>
            <a:r>
              <a:rPr lang="en-PH" b="0" dirty="0">
                <a:effectLst/>
                <a:latin typeface="Consolas" panose="020B0609020204030204" pitchFamily="49" charset="0"/>
              </a:rPr>
              <a:t> = </a:t>
            </a:r>
            <a:r>
              <a:rPr lang="en-PH" b="0" dirty="0" err="1">
                <a:effectLst/>
                <a:latin typeface="Consolas" panose="020B0609020204030204" pitchFamily="49" charset="0"/>
              </a:rPr>
              <a:t>np.array</a:t>
            </a:r>
            <a:r>
              <a:rPr lang="en-PH" b="0" dirty="0">
                <a:effectLst/>
                <a:latin typeface="Consolas" panose="020B0609020204030204" pitchFamily="49" charset="0"/>
              </a:rPr>
              <a:t>([</a:t>
            </a:r>
            <a:r>
              <a:rPr lang="en-PH" b="0" dirty="0" err="1">
                <a:effectLst/>
                <a:latin typeface="Consolas" panose="020B0609020204030204" pitchFamily="49" charset="0"/>
              </a:rPr>
              <a:t>cen</a:t>
            </a:r>
            <a:r>
              <a:rPr lang="en-PH" b="0" dirty="0">
                <a:effectLst/>
                <a:latin typeface="Consolas" panose="020B0609020204030204" pitchFamily="49" charset="0"/>
              </a:rPr>
              <a:t>[0]*Y, </a:t>
            </a:r>
            <a:r>
              <a:rPr lang="en-PH" b="0" dirty="0" err="1">
                <a:effectLst/>
                <a:latin typeface="Consolas" panose="020B0609020204030204" pitchFamily="49" charset="0"/>
              </a:rPr>
              <a:t>cen</a:t>
            </a:r>
            <a:r>
              <a:rPr lang="en-PH" b="0" dirty="0">
                <a:effectLst/>
                <a:latin typeface="Consolas" panose="020B0609020204030204" pitchFamily="49" charset="0"/>
              </a:rPr>
              <a:t>[1]*X])</a:t>
            </a:r>
          </a:p>
          <a:p>
            <a:r>
              <a:rPr lang="en-PH" b="0" dirty="0">
                <a:effectLst/>
                <a:latin typeface="Consolas" panose="020B0609020204030204" pitchFamily="49" charset="0"/>
              </a:rPr>
              <a:t>    </a:t>
            </a:r>
            <a:r>
              <a:rPr lang="en-PH" b="0" dirty="0" err="1">
                <a:effectLst/>
                <a:latin typeface="Consolas" panose="020B0609020204030204" pitchFamily="49" charset="0"/>
              </a:rPr>
              <a:t>low_y</a:t>
            </a:r>
            <a:r>
              <a:rPr lang="en-PH" b="0" dirty="0">
                <a:effectLst/>
                <a:latin typeface="Consolas" panose="020B0609020204030204" pitchFamily="49" charset="0"/>
              </a:rPr>
              <a:t> = int(</a:t>
            </a:r>
            <a:r>
              <a:rPr lang="en-PH" b="0" dirty="0" err="1">
                <a:effectLst/>
                <a:latin typeface="Consolas" panose="020B0609020204030204" pitchFamily="49" charset="0"/>
              </a:rPr>
              <a:t>cen_coord</a:t>
            </a:r>
            <a:r>
              <a:rPr lang="en-PH" b="0" dirty="0">
                <a:effectLst/>
                <a:latin typeface="Consolas" panose="020B0609020204030204" pitchFamily="49" charset="0"/>
              </a:rPr>
              <a:t>[1] - </a:t>
            </a:r>
            <a:r>
              <a:rPr lang="en-PH" b="0" dirty="0" err="1">
                <a:effectLst/>
                <a:latin typeface="Consolas" panose="020B0609020204030204" pitchFamily="49" charset="0"/>
              </a:rPr>
              <a:t>np.round</a:t>
            </a:r>
            <a:r>
              <a:rPr lang="en-PH" b="0" dirty="0">
                <a:effectLst/>
                <a:latin typeface="Consolas" panose="020B0609020204030204" pitchFamily="49" charset="0"/>
              </a:rPr>
              <a:t>(W*Y/2))</a:t>
            </a:r>
          </a:p>
          <a:p>
            <a:r>
              <a:rPr lang="en-PH" b="0" dirty="0">
                <a:effectLst/>
                <a:latin typeface="Consolas" panose="020B0609020204030204" pitchFamily="49" charset="0"/>
              </a:rPr>
              <a:t>    </a:t>
            </a:r>
            <a:r>
              <a:rPr lang="en-PH" b="0" dirty="0" err="1">
                <a:effectLst/>
                <a:latin typeface="Consolas" panose="020B0609020204030204" pitchFamily="49" charset="0"/>
              </a:rPr>
              <a:t>high_y</a:t>
            </a:r>
            <a:r>
              <a:rPr lang="en-PH" b="0" dirty="0">
                <a:effectLst/>
                <a:latin typeface="Consolas" panose="020B0609020204030204" pitchFamily="49" charset="0"/>
              </a:rPr>
              <a:t> = int(</a:t>
            </a:r>
            <a:r>
              <a:rPr lang="en-PH" b="0" dirty="0" err="1">
                <a:effectLst/>
                <a:latin typeface="Consolas" panose="020B0609020204030204" pitchFamily="49" charset="0"/>
              </a:rPr>
              <a:t>cen_coord</a:t>
            </a:r>
            <a:r>
              <a:rPr lang="en-PH" b="0" dirty="0">
                <a:effectLst/>
                <a:latin typeface="Consolas" panose="020B0609020204030204" pitchFamily="49" charset="0"/>
              </a:rPr>
              <a:t>[1] + </a:t>
            </a:r>
            <a:r>
              <a:rPr lang="en-PH" b="0" dirty="0" err="1">
                <a:effectLst/>
                <a:latin typeface="Consolas" panose="020B0609020204030204" pitchFamily="49" charset="0"/>
              </a:rPr>
              <a:t>np.round</a:t>
            </a:r>
            <a:r>
              <a:rPr lang="en-PH" b="0" dirty="0">
                <a:effectLst/>
                <a:latin typeface="Consolas" panose="020B0609020204030204" pitchFamily="49" charset="0"/>
              </a:rPr>
              <a:t>(W*Y/2))</a:t>
            </a:r>
          </a:p>
          <a:p>
            <a:r>
              <a:rPr lang="en-PH" b="0" dirty="0">
                <a:effectLst/>
                <a:latin typeface="Consolas" panose="020B0609020204030204" pitchFamily="49" charset="0"/>
              </a:rPr>
              <a:t>    </a:t>
            </a:r>
            <a:r>
              <a:rPr lang="en-PH" b="0" dirty="0" err="1">
                <a:effectLst/>
                <a:latin typeface="Consolas" panose="020B0609020204030204" pitchFamily="49" charset="0"/>
              </a:rPr>
              <a:t>left_x</a:t>
            </a:r>
            <a:r>
              <a:rPr lang="en-PH" b="0" dirty="0">
                <a:effectLst/>
                <a:latin typeface="Consolas" panose="020B0609020204030204" pitchFamily="49" charset="0"/>
              </a:rPr>
              <a:t> = int(</a:t>
            </a:r>
            <a:r>
              <a:rPr lang="en-PH" b="0" dirty="0" err="1">
                <a:effectLst/>
                <a:latin typeface="Consolas" panose="020B0609020204030204" pitchFamily="49" charset="0"/>
              </a:rPr>
              <a:t>cen_coord</a:t>
            </a:r>
            <a:r>
              <a:rPr lang="en-PH" b="0" dirty="0">
                <a:effectLst/>
                <a:latin typeface="Consolas" panose="020B0609020204030204" pitchFamily="49" charset="0"/>
              </a:rPr>
              <a:t>[0] - </a:t>
            </a:r>
            <a:r>
              <a:rPr lang="en-PH" b="0" dirty="0" err="1">
                <a:effectLst/>
                <a:latin typeface="Consolas" panose="020B0609020204030204" pitchFamily="49" charset="0"/>
              </a:rPr>
              <a:t>np.round</a:t>
            </a:r>
            <a:r>
              <a:rPr lang="en-PH" b="0" dirty="0">
                <a:effectLst/>
                <a:latin typeface="Consolas" panose="020B0609020204030204" pitchFamily="49" charset="0"/>
              </a:rPr>
              <a:t>(L*X/2)) </a:t>
            </a:r>
          </a:p>
          <a:p>
            <a:r>
              <a:rPr lang="en-PH" b="0" dirty="0">
                <a:effectLst/>
                <a:latin typeface="Consolas" panose="020B0609020204030204" pitchFamily="49" charset="0"/>
              </a:rPr>
              <a:t>    </a:t>
            </a:r>
            <a:r>
              <a:rPr lang="en-PH" b="0" dirty="0" err="1">
                <a:effectLst/>
                <a:latin typeface="Consolas" panose="020B0609020204030204" pitchFamily="49" charset="0"/>
              </a:rPr>
              <a:t>right_x</a:t>
            </a:r>
            <a:r>
              <a:rPr lang="en-PH" b="0" dirty="0">
                <a:effectLst/>
                <a:latin typeface="Consolas" panose="020B0609020204030204" pitchFamily="49" charset="0"/>
              </a:rPr>
              <a:t> = int(</a:t>
            </a:r>
            <a:r>
              <a:rPr lang="en-PH" b="0" dirty="0" err="1">
                <a:effectLst/>
                <a:latin typeface="Consolas" panose="020B0609020204030204" pitchFamily="49" charset="0"/>
              </a:rPr>
              <a:t>cen_coord</a:t>
            </a:r>
            <a:r>
              <a:rPr lang="en-PH" b="0" dirty="0">
                <a:effectLst/>
                <a:latin typeface="Consolas" panose="020B0609020204030204" pitchFamily="49" charset="0"/>
              </a:rPr>
              <a:t>[0] + </a:t>
            </a:r>
            <a:r>
              <a:rPr lang="en-PH" b="0" dirty="0" err="1">
                <a:effectLst/>
                <a:latin typeface="Consolas" panose="020B0609020204030204" pitchFamily="49" charset="0"/>
              </a:rPr>
              <a:t>np.round</a:t>
            </a:r>
            <a:r>
              <a:rPr lang="en-PH" b="0" dirty="0">
                <a:effectLst/>
                <a:latin typeface="Consolas" panose="020B0609020204030204" pitchFamily="49" charset="0"/>
              </a:rPr>
              <a:t>(L*X/2))  </a:t>
            </a:r>
          </a:p>
          <a:p>
            <a:r>
              <a:rPr lang="en-PH" b="0" dirty="0">
                <a:effectLst/>
                <a:latin typeface="Consolas" panose="020B0609020204030204" pitchFamily="49" charset="0"/>
              </a:rPr>
              <a:t>    mask[</a:t>
            </a:r>
            <a:r>
              <a:rPr lang="en-PH" b="0" dirty="0" err="1">
                <a:effectLst/>
                <a:latin typeface="Consolas" panose="020B0609020204030204" pitchFamily="49" charset="0"/>
              </a:rPr>
              <a:t>left_x</a:t>
            </a:r>
            <a:r>
              <a:rPr lang="en-PH" b="0" dirty="0">
                <a:effectLst/>
                <a:latin typeface="Consolas" panose="020B0609020204030204" pitchFamily="49" charset="0"/>
              </a:rPr>
              <a:t> : </a:t>
            </a:r>
            <a:r>
              <a:rPr lang="en-PH" b="0" dirty="0" err="1">
                <a:effectLst/>
                <a:latin typeface="Consolas" panose="020B0609020204030204" pitchFamily="49" charset="0"/>
              </a:rPr>
              <a:t>right_x</a:t>
            </a:r>
            <a:r>
              <a:rPr lang="en-PH" b="0" dirty="0">
                <a:effectLst/>
                <a:latin typeface="Consolas" panose="020B0609020204030204" pitchFamily="49" charset="0"/>
              </a:rPr>
              <a:t>, </a:t>
            </a:r>
            <a:r>
              <a:rPr lang="en-PH" b="0" dirty="0" err="1">
                <a:effectLst/>
                <a:latin typeface="Consolas" panose="020B0609020204030204" pitchFamily="49" charset="0"/>
              </a:rPr>
              <a:t>low_y</a:t>
            </a:r>
            <a:r>
              <a:rPr lang="en-PH" b="0" dirty="0">
                <a:effectLst/>
                <a:latin typeface="Consolas" panose="020B0609020204030204" pitchFamily="49" charset="0"/>
              </a:rPr>
              <a:t> : </a:t>
            </a:r>
            <a:r>
              <a:rPr lang="en-PH" b="0" dirty="0" err="1">
                <a:effectLst/>
                <a:latin typeface="Consolas" panose="020B0609020204030204" pitchFamily="49" charset="0"/>
              </a:rPr>
              <a:t>high_y</a:t>
            </a:r>
            <a:r>
              <a:rPr lang="en-PH" b="0" dirty="0">
                <a:effectLst/>
                <a:latin typeface="Consolas" panose="020B0609020204030204" pitchFamily="49" charset="0"/>
              </a:rPr>
              <a:t>] = 1</a:t>
            </a:r>
          </a:p>
          <a:p>
            <a:r>
              <a:rPr lang="en-PH" b="0" dirty="0">
                <a:effectLst/>
                <a:latin typeface="Consolas" panose="020B0609020204030204" pitchFamily="49" charset="0"/>
              </a:rPr>
              <a:t>    return </a:t>
            </a:r>
            <a:r>
              <a:rPr lang="en-PH" b="0" dirty="0" err="1">
                <a:effectLst/>
                <a:latin typeface="Consolas" panose="020B0609020204030204" pitchFamily="49" charset="0"/>
              </a:rPr>
              <a:t>np.array</a:t>
            </a:r>
            <a:r>
              <a:rPr lang="en-PH" b="0" dirty="0">
                <a:effectLst/>
                <a:latin typeface="Consolas" panose="020B0609020204030204" pitchFamily="49" charset="0"/>
              </a:rPr>
              <a:t>(</a:t>
            </a:r>
            <a:r>
              <a:rPr lang="en-PH" b="0" dirty="0" err="1">
                <a:effectLst/>
                <a:latin typeface="Consolas" panose="020B0609020204030204" pitchFamily="49" charset="0"/>
              </a:rPr>
              <a:t>mask+arr</a:t>
            </a:r>
            <a:r>
              <a:rPr lang="en-PH" b="0" dirty="0">
                <a:effectLst/>
                <a:latin typeface="Consolas" panose="020B0609020204030204" pitchFamily="49" charset="0"/>
              </a:rPr>
              <a:t>, </a:t>
            </a:r>
            <a:r>
              <a:rPr lang="en-PH" b="0" dirty="0" err="1">
                <a:effectLst/>
                <a:latin typeface="Consolas" panose="020B0609020204030204" pitchFamily="49" charset="0"/>
              </a:rPr>
              <a:t>dtype</a:t>
            </a:r>
            <a:r>
              <a:rPr lang="en-PH" b="0" dirty="0">
                <a:effectLst/>
                <a:latin typeface="Consolas" panose="020B0609020204030204" pitchFamily="49" charset="0"/>
              </a:rPr>
              <a:t>='bool')</a:t>
            </a:r>
          </a:p>
        </p:txBody>
      </p:sp>
    </p:spTree>
    <p:extLst>
      <p:ext uri="{BB962C8B-B14F-4D97-AF65-F5344CB8AC3E}">
        <p14:creationId xmlns:p14="http://schemas.microsoft.com/office/powerpoint/2010/main" val="1239774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686386" y="475990"/>
            <a:ext cx="10671048" cy="822960"/>
          </a:xfrm>
        </p:spPr>
        <p:txBody>
          <a:bodyPr>
            <a:normAutofit/>
          </a:bodyPr>
          <a:lstStyle/>
          <a:p>
            <a:r>
              <a:rPr lang="en-PH" sz="2400" dirty="0"/>
              <a:t>The (monster) Algorithm</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2" name="Text Placeholder 2">
            <a:extLst>
              <a:ext uri="{FF2B5EF4-FFF2-40B4-BE49-F238E27FC236}">
                <a16:creationId xmlns:a16="http://schemas.microsoft.com/office/drawing/2014/main" id="{C436FE34-ED8B-1695-F485-F8B04EA2B088}"/>
              </a:ext>
            </a:extLst>
          </p:cNvPr>
          <p:cNvSpPr txBox="1">
            <a:spLocks/>
          </p:cNvSpPr>
          <p:nvPr/>
        </p:nvSpPr>
        <p:spPr>
          <a:xfrm>
            <a:off x="898360" y="803536"/>
            <a:ext cx="10671048" cy="1506057"/>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Combining everything, the algorithm I devised depends on seven parameters! Compare this to one by global thresholding. </a:t>
            </a:r>
          </a:p>
        </p:txBody>
      </p:sp>
      <p:sp>
        <p:nvSpPr>
          <p:cNvPr id="6" name="TextBox 5">
            <a:extLst>
              <a:ext uri="{FF2B5EF4-FFF2-40B4-BE49-F238E27FC236}">
                <a16:creationId xmlns:a16="http://schemas.microsoft.com/office/drawing/2014/main" id="{8D31157B-C7B6-E572-F7BA-804B6E731D11}"/>
              </a:ext>
            </a:extLst>
          </p:cNvPr>
          <p:cNvSpPr txBox="1"/>
          <p:nvPr/>
        </p:nvSpPr>
        <p:spPr>
          <a:xfrm>
            <a:off x="1237922" y="2026913"/>
            <a:ext cx="10543460" cy="4324261"/>
          </a:xfrm>
          <a:prstGeom prst="rect">
            <a:avLst/>
          </a:prstGeom>
          <a:noFill/>
        </p:spPr>
        <p:txBody>
          <a:bodyPr wrap="square">
            <a:spAutoFit/>
          </a:bodyPr>
          <a:lstStyle/>
          <a:p>
            <a:r>
              <a:rPr lang="en-PH" sz="1100" b="0" dirty="0">
                <a:effectLst/>
                <a:latin typeface="Consolas" panose="020B0609020204030204" pitchFamily="49" charset="0"/>
              </a:rPr>
              <a:t>def </a:t>
            </a:r>
            <a:r>
              <a:rPr lang="en-PH" sz="1100" b="0" dirty="0" err="1">
                <a:effectLst/>
                <a:latin typeface="Consolas" panose="020B0609020204030204" pitchFamily="49" charset="0"/>
              </a:rPr>
              <a:t>auto_masking</a:t>
            </a:r>
            <a:r>
              <a:rPr lang="en-PH" sz="1100" b="0" dirty="0">
                <a:effectLst/>
                <a:latin typeface="Consolas" panose="020B0609020204030204" pitchFamily="49" charset="0"/>
              </a:rPr>
              <a:t>(</a:t>
            </a:r>
            <a:r>
              <a:rPr lang="en-PH" sz="1100" b="0" dirty="0" err="1">
                <a:effectLst/>
                <a:latin typeface="Consolas" panose="020B0609020204030204" pitchFamily="49" charset="0"/>
              </a:rPr>
              <a:t>arr</a:t>
            </a:r>
            <a:r>
              <a:rPr lang="en-PH" sz="1100" b="0" dirty="0">
                <a:effectLst/>
                <a:latin typeface="Consolas" panose="020B0609020204030204" pitchFamily="49" charset="0"/>
              </a:rPr>
              <a:t>, </a:t>
            </a:r>
            <a:r>
              <a:rPr lang="en-PH" sz="1100" b="0" dirty="0" err="1">
                <a:effectLst/>
                <a:latin typeface="Consolas" panose="020B0609020204030204" pitchFamily="49" charset="0"/>
              </a:rPr>
              <a:t>M_sub</a:t>
            </a:r>
            <a:r>
              <a:rPr lang="en-PH" sz="1100" b="0" dirty="0">
                <a:effectLst/>
                <a:latin typeface="Consolas" panose="020B0609020204030204" pitchFamily="49" charset="0"/>
              </a:rPr>
              <a:t>, </a:t>
            </a:r>
            <a:r>
              <a:rPr lang="en-PH" sz="1100" b="0" dirty="0" err="1">
                <a:effectLst/>
                <a:latin typeface="Consolas" panose="020B0609020204030204" pitchFamily="49" charset="0"/>
              </a:rPr>
              <a:t>N_sub</a:t>
            </a:r>
            <a:r>
              <a:rPr lang="en-PH" sz="1100" b="0" dirty="0">
                <a:effectLst/>
                <a:latin typeface="Consolas" panose="020B0609020204030204" pitchFamily="49" charset="0"/>
              </a:rPr>
              <a:t>, threshold=98, eps=3, </a:t>
            </a:r>
            <a:r>
              <a:rPr lang="en-PH" sz="1100" b="0" dirty="0" err="1">
                <a:effectLst/>
                <a:latin typeface="Consolas" panose="020B0609020204030204" pitchFamily="49" charset="0"/>
              </a:rPr>
              <a:t>min_samples</a:t>
            </a:r>
            <a:r>
              <a:rPr lang="en-PH" sz="1100" b="0" dirty="0">
                <a:effectLst/>
                <a:latin typeface="Consolas" panose="020B0609020204030204" pitchFamily="49" charset="0"/>
              </a:rPr>
              <a:t>=8, </a:t>
            </a:r>
            <a:r>
              <a:rPr lang="en-PH" sz="1100" b="0" dirty="0" err="1">
                <a:effectLst/>
                <a:latin typeface="Consolas" panose="020B0609020204030204" pitchFamily="49" charset="0"/>
              </a:rPr>
              <a:t>blot_size</a:t>
            </a:r>
            <a:r>
              <a:rPr lang="en-PH" sz="1100" b="0" dirty="0">
                <a:effectLst/>
                <a:latin typeface="Consolas" panose="020B0609020204030204" pitchFamily="49" charset="0"/>
              </a:rPr>
              <a:t>=7, L=0.08, W=0.2):</a:t>
            </a:r>
          </a:p>
          <a:p>
            <a:r>
              <a:rPr lang="en-PH" sz="1100" b="0" dirty="0">
                <a:effectLst/>
                <a:latin typeface="Consolas" panose="020B0609020204030204" pitchFamily="49" charset="0"/>
              </a:rPr>
              <a:t>    M, N = </a:t>
            </a:r>
            <a:r>
              <a:rPr lang="en-PH" sz="1100" b="0" dirty="0" err="1">
                <a:effectLst/>
                <a:latin typeface="Consolas" panose="020B0609020204030204" pitchFamily="49" charset="0"/>
              </a:rPr>
              <a:t>arr.shape</a:t>
            </a:r>
            <a:endParaRPr lang="en-PH" sz="1100" b="0" dirty="0">
              <a:effectLst/>
              <a:latin typeface="Consolas" panose="020B0609020204030204" pitchFamily="49" charset="0"/>
            </a:endParaRPr>
          </a:p>
          <a:p>
            <a:br>
              <a:rPr lang="en-PH" sz="1100" b="0" dirty="0">
                <a:effectLst/>
                <a:latin typeface="Consolas" panose="020B0609020204030204" pitchFamily="49" charset="0"/>
              </a:rPr>
            </a:br>
            <a:r>
              <a:rPr lang="en-PH" sz="1100" b="0" dirty="0">
                <a:effectLst/>
                <a:latin typeface="Consolas" panose="020B0609020204030204" pitchFamily="49" charset="0"/>
              </a:rPr>
              <a:t>    # Determine the shape of the subarrays</a:t>
            </a:r>
          </a:p>
          <a:p>
            <a:r>
              <a:rPr lang="en-PH" sz="1100" b="0" dirty="0">
                <a:effectLst/>
                <a:latin typeface="Consolas" panose="020B0609020204030204" pitchFamily="49" charset="0"/>
              </a:rPr>
              <a:t>    </a:t>
            </a:r>
            <a:r>
              <a:rPr lang="en-PH" sz="1100" b="0" dirty="0" err="1">
                <a:effectLst/>
                <a:latin typeface="Consolas" panose="020B0609020204030204" pitchFamily="49" charset="0"/>
              </a:rPr>
              <a:t>num_rows</a:t>
            </a:r>
            <a:r>
              <a:rPr lang="en-PH" sz="1100" b="0" dirty="0">
                <a:effectLst/>
                <a:latin typeface="Consolas" panose="020B0609020204030204" pitchFamily="49" charset="0"/>
              </a:rPr>
              <a:t> = M // </a:t>
            </a:r>
            <a:r>
              <a:rPr lang="en-PH" sz="1100" b="0" dirty="0" err="1">
                <a:effectLst/>
                <a:latin typeface="Consolas" panose="020B0609020204030204" pitchFamily="49" charset="0"/>
              </a:rPr>
              <a:t>M_sub</a:t>
            </a:r>
            <a:r>
              <a:rPr lang="en-PH" sz="1100" b="0" dirty="0">
                <a:effectLst/>
                <a:latin typeface="Consolas" panose="020B0609020204030204" pitchFamily="49" charset="0"/>
              </a:rPr>
              <a:t> + int(M % </a:t>
            </a:r>
            <a:r>
              <a:rPr lang="en-PH" sz="1100" b="0" dirty="0" err="1">
                <a:effectLst/>
                <a:latin typeface="Consolas" panose="020B0609020204030204" pitchFamily="49" charset="0"/>
              </a:rPr>
              <a:t>M_sub</a:t>
            </a:r>
            <a:r>
              <a:rPr lang="en-PH" sz="1100" b="0" dirty="0">
                <a:effectLst/>
                <a:latin typeface="Consolas" panose="020B0609020204030204" pitchFamily="49" charset="0"/>
              </a:rPr>
              <a:t> &gt; 0)</a:t>
            </a:r>
          </a:p>
          <a:p>
            <a:r>
              <a:rPr lang="en-PH" sz="1100" b="0" dirty="0">
                <a:effectLst/>
                <a:latin typeface="Consolas" panose="020B0609020204030204" pitchFamily="49" charset="0"/>
              </a:rPr>
              <a:t>    </a:t>
            </a:r>
            <a:r>
              <a:rPr lang="en-PH" sz="1100" b="0" dirty="0" err="1">
                <a:effectLst/>
                <a:latin typeface="Consolas" panose="020B0609020204030204" pitchFamily="49" charset="0"/>
              </a:rPr>
              <a:t>num_cols</a:t>
            </a:r>
            <a:r>
              <a:rPr lang="en-PH" sz="1100" b="0" dirty="0">
                <a:effectLst/>
                <a:latin typeface="Consolas" panose="020B0609020204030204" pitchFamily="49" charset="0"/>
              </a:rPr>
              <a:t> = N // </a:t>
            </a:r>
            <a:r>
              <a:rPr lang="en-PH" sz="1100" b="0" dirty="0" err="1">
                <a:effectLst/>
                <a:latin typeface="Consolas" panose="020B0609020204030204" pitchFamily="49" charset="0"/>
              </a:rPr>
              <a:t>N_sub</a:t>
            </a:r>
            <a:r>
              <a:rPr lang="en-PH" sz="1100" b="0" dirty="0">
                <a:effectLst/>
                <a:latin typeface="Consolas" panose="020B0609020204030204" pitchFamily="49" charset="0"/>
              </a:rPr>
              <a:t> + int(N % </a:t>
            </a:r>
            <a:r>
              <a:rPr lang="en-PH" sz="1100" b="0" dirty="0" err="1">
                <a:effectLst/>
                <a:latin typeface="Consolas" panose="020B0609020204030204" pitchFamily="49" charset="0"/>
              </a:rPr>
              <a:t>N_sub</a:t>
            </a:r>
            <a:r>
              <a:rPr lang="en-PH" sz="1100" b="0" dirty="0">
                <a:effectLst/>
                <a:latin typeface="Consolas" panose="020B0609020204030204" pitchFamily="49" charset="0"/>
              </a:rPr>
              <a:t> &gt; 0)</a:t>
            </a:r>
          </a:p>
          <a:p>
            <a:br>
              <a:rPr lang="en-PH" sz="1100" b="0" dirty="0">
                <a:effectLst/>
                <a:latin typeface="Consolas" panose="020B0609020204030204" pitchFamily="49" charset="0"/>
              </a:rPr>
            </a:br>
            <a:r>
              <a:rPr lang="en-PH" sz="1100" b="0" dirty="0">
                <a:effectLst/>
                <a:latin typeface="Consolas" panose="020B0609020204030204" pitchFamily="49" charset="0"/>
              </a:rPr>
              <a:t>    # Create a list to hold the subarrays</a:t>
            </a:r>
          </a:p>
          <a:p>
            <a:r>
              <a:rPr lang="en-PH" sz="1100" b="0" dirty="0">
                <a:effectLst/>
                <a:latin typeface="Consolas" panose="020B0609020204030204" pitchFamily="49" charset="0"/>
              </a:rPr>
              <a:t>    subarrays = [[] for _ in range(</a:t>
            </a:r>
            <a:r>
              <a:rPr lang="en-PH" sz="1100" b="0" dirty="0" err="1">
                <a:effectLst/>
                <a:latin typeface="Consolas" panose="020B0609020204030204" pitchFamily="49" charset="0"/>
              </a:rPr>
              <a:t>num_rows</a:t>
            </a:r>
            <a:r>
              <a:rPr lang="en-PH" sz="1100" b="0" dirty="0">
                <a:effectLst/>
                <a:latin typeface="Consolas" panose="020B0609020204030204" pitchFamily="49" charset="0"/>
              </a:rPr>
              <a:t>)]</a:t>
            </a:r>
          </a:p>
          <a:p>
            <a:br>
              <a:rPr lang="en-PH" sz="1100" b="0" dirty="0">
                <a:effectLst/>
                <a:latin typeface="Consolas" panose="020B0609020204030204" pitchFamily="49" charset="0"/>
              </a:rPr>
            </a:br>
            <a:r>
              <a:rPr lang="en-PH" sz="1100" b="0" dirty="0">
                <a:effectLst/>
                <a:latin typeface="Consolas" panose="020B0609020204030204" pitchFamily="49" charset="0"/>
              </a:rPr>
              <a:t>    # Split the original array into subarrays</a:t>
            </a:r>
          </a:p>
          <a:p>
            <a:r>
              <a:rPr lang="en-PH" sz="1100" b="0" dirty="0">
                <a:effectLst/>
                <a:latin typeface="Consolas" panose="020B0609020204030204" pitchFamily="49" charset="0"/>
              </a:rPr>
              <a:t>    for row in range(</a:t>
            </a:r>
            <a:r>
              <a:rPr lang="en-PH" sz="1100" b="0" dirty="0" err="1">
                <a:effectLst/>
                <a:latin typeface="Consolas" panose="020B0609020204030204" pitchFamily="49" charset="0"/>
              </a:rPr>
              <a:t>num_rows</a:t>
            </a:r>
            <a:r>
              <a:rPr lang="en-PH" sz="1100" b="0" dirty="0">
                <a:effectLst/>
                <a:latin typeface="Consolas" panose="020B0609020204030204" pitchFamily="49" charset="0"/>
              </a:rPr>
              <a:t>):</a:t>
            </a:r>
          </a:p>
          <a:p>
            <a:r>
              <a:rPr lang="en-PH" sz="1100" b="0" dirty="0">
                <a:effectLst/>
                <a:latin typeface="Consolas" panose="020B0609020204030204" pitchFamily="49" charset="0"/>
              </a:rPr>
              <a:t>        for col in range(</a:t>
            </a:r>
            <a:r>
              <a:rPr lang="en-PH" sz="1100" b="0" dirty="0" err="1">
                <a:effectLst/>
                <a:latin typeface="Consolas" panose="020B0609020204030204" pitchFamily="49" charset="0"/>
              </a:rPr>
              <a:t>num_cols</a:t>
            </a:r>
            <a:r>
              <a:rPr lang="en-PH" sz="1100" b="0" dirty="0">
                <a:effectLst/>
                <a:latin typeface="Consolas" panose="020B0609020204030204" pitchFamily="49" charset="0"/>
              </a:rPr>
              <a:t>):</a:t>
            </a:r>
          </a:p>
          <a:p>
            <a:r>
              <a:rPr lang="en-PH" sz="1100" b="0" dirty="0">
                <a:effectLst/>
                <a:latin typeface="Consolas" panose="020B0609020204030204" pitchFamily="49" charset="0"/>
              </a:rPr>
              <a:t>            </a:t>
            </a:r>
            <a:r>
              <a:rPr lang="en-PH" sz="1100" b="0" dirty="0" err="1">
                <a:effectLst/>
                <a:latin typeface="Consolas" panose="020B0609020204030204" pitchFamily="49" charset="0"/>
              </a:rPr>
              <a:t>subarr</a:t>
            </a:r>
            <a:r>
              <a:rPr lang="en-PH" sz="1100" b="0" dirty="0">
                <a:effectLst/>
                <a:latin typeface="Consolas" panose="020B0609020204030204" pitchFamily="49" charset="0"/>
              </a:rPr>
              <a:t> = </a:t>
            </a:r>
            <a:r>
              <a:rPr lang="en-PH" sz="1100" b="0" dirty="0" err="1">
                <a:effectLst/>
                <a:latin typeface="Consolas" panose="020B0609020204030204" pitchFamily="49" charset="0"/>
              </a:rPr>
              <a:t>arr</a:t>
            </a:r>
            <a:r>
              <a:rPr lang="en-PH" sz="1100" b="0" dirty="0">
                <a:effectLst/>
                <a:latin typeface="Consolas" panose="020B0609020204030204" pitchFamily="49" charset="0"/>
              </a:rPr>
              <a:t>[row*</a:t>
            </a:r>
            <a:r>
              <a:rPr lang="en-PH" sz="1100" b="0" dirty="0" err="1">
                <a:effectLst/>
                <a:latin typeface="Consolas" panose="020B0609020204030204" pitchFamily="49" charset="0"/>
              </a:rPr>
              <a:t>M_sub</a:t>
            </a:r>
            <a:r>
              <a:rPr lang="en-PH" sz="1100" b="0" dirty="0">
                <a:effectLst/>
                <a:latin typeface="Consolas" panose="020B0609020204030204" pitchFamily="49" charset="0"/>
              </a:rPr>
              <a:t>:(row+1)*</a:t>
            </a:r>
            <a:r>
              <a:rPr lang="en-PH" sz="1100" b="0" dirty="0" err="1">
                <a:effectLst/>
                <a:latin typeface="Consolas" panose="020B0609020204030204" pitchFamily="49" charset="0"/>
              </a:rPr>
              <a:t>M_sub</a:t>
            </a:r>
            <a:r>
              <a:rPr lang="en-PH" sz="1100" b="0" dirty="0">
                <a:effectLst/>
                <a:latin typeface="Consolas" panose="020B0609020204030204" pitchFamily="49" charset="0"/>
              </a:rPr>
              <a:t>, col*</a:t>
            </a:r>
            <a:r>
              <a:rPr lang="en-PH" sz="1100" b="0" dirty="0" err="1">
                <a:effectLst/>
                <a:latin typeface="Consolas" panose="020B0609020204030204" pitchFamily="49" charset="0"/>
              </a:rPr>
              <a:t>N_sub</a:t>
            </a:r>
            <a:r>
              <a:rPr lang="en-PH" sz="1100" b="0" dirty="0">
                <a:effectLst/>
                <a:latin typeface="Consolas" panose="020B0609020204030204" pitchFamily="49" charset="0"/>
              </a:rPr>
              <a:t>:(col+1)*</a:t>
            </a:r>
            <a:r>
              <a:rPr lang="en-PH" sz="1100" b="0" dirty="0" err="1">
                <a:effectLst/>
                <a:latin typeface="Consolas" panose="020B0609020204030204" pitchFamily="49" charset="0"/>
              </a:rPr>
              <a:t>N_sub</a:t>
            </a:r>
            <a:r>
              <a:rPr lang="en-PH" sz="1100" b="0" dirty="0">
                <a:effectLst/>
                <a:latin typeface="Consolas" panose="020B0609020204030204" pitchFamily="49" charset="0"/>
              </a:rPr>
              <a:t>]</a:t>
            </a:r>
          </a:p>
          <a:p>
            <a:r>
              <a:rPr lang="en-PH" sz="1100" b="0" dirty="0">
                <a:effectLst/>
                <a:latin typeface="Consolas" panose="020B0609020204030204" pitchFamily="49" charset="0"/>
              </a:rPr>
              <a:t>            step1= </a:t>
            </a:r>
            <a:r>
              <a:rPr lang="en-PH" sz="1100" b="0" dirty="0" err="1">
                <a:effectLst/>
                <a:latin typeface="Consolas" panose="020B0609020204030204" pitchFamily="49" charset="0"/>
              </a:rPr>
              <a:t>threshold_masker</a:t>
            </a:r>
            <a:r>
              <a:rPr lang="en-PH" sz="1100" b="0" dirty="0">
                <a:effectLst/>
                <a:latin typeface="Consolas" panose="020B0609020204030204" pitchFamily="49" charset="0"/>
              </a:rPr>
              <a:t>(</a:t>
            </a:r>
            <a:r>
              <a:rPr lang="en-PH" sz="1100" b="0" dirty="0" err="1">
                <a:effectLst/>
                <a:latin typeface="Consolas" panose="020B0609020204030204" pitchFamily="49" charset="0"/>
              </a:rPr>
              <a:t>subarr</a:t>
            </a:r>
            <a:r>
              <a:rPr lang="en-PH" sz="1100" b="0" dirty="0">
                <a:effectLst/>
                <a:latin typeface="Consolas" panose="020B0609020204030204" pitchFamily="49" charset="0"/>
              </a:rPr>
              <a:t>, threshold) </a:t>
            </a:r>
          </a:p>
          <a:p>
            <a:r>
              <a:rPr lang="en-PH" sz="1100" b="0" dirty="0">
                <a:effectLst/>
                <a:latin typeface="Consolas" panose="020B0609020204030204" pitchFamily="49" charset="0"/>
              </a:rPr>
              <a:t>            step2= </a:t>
            </a:r>
            <a:r>
              <a:rPr lang="en-PH" sz="1100" b="0" dirty="0" err="1">
                <a:effectLst/>
                <a:latin typeface="Consolas" panose="020B0609020204030204" pitchFamily="49" charset="0"/>
              </a:rPr>
              <a:t>detect_zero_clusters</a:t>
            </a:r>
            <a:r>
              <a:rPr lang="en-PH" sz="1100" b="0" dirty="0">
                <a:effectLst/>
                <a:latin typeface="Consolas" panose="020B0609020204030204" pitchFamily="49" charset="0"/>
              </a:rPr>
              <a:t>(step1, eps=eps, </a:t>
            </a:r>
            <a:r>
              <a:rPr lang="en-PH" sz="1100" b="0" dirty="0" err="1">
                <a:effectLst/>
                <a:latin typeface="Consolas" panose="020B0609020204030204" pitchFamily="49" charset="0"/>
              </a:rPr>
              <a:t>min_samples</a:t>
            </a:r>
            <a:r>
              <a:rPr lang="en-PH" sz="1100" b="0" dirty="0">
                <a:effectLst/>
                <a:latin typeface="Consolas" panose="020B0609020204030204" pitchFamily="49" charset="0"/>
              </a:rPr>
              <a:t>=</a:t>
            </a:r>
            <a:r>
              <a:rPr lang="en-PH" sz="1100" b="0" dirty="0" err="1">
                <a:effectLst/>
                <a:latin typeface="Consolas" panose="020B0609020204030204" pitchFamily="49" charset="0"/>
              </a:rPr>
              <a:t>min_samples</a:t>
            </a:r>
            <a:r>
              <a:rPr lang="en-PH" sz="1100" b="0" dirty="0">
                <a:effectLst/>
                <a:latin typeface="Consolas" panose="020B0609020204030204" pitchFamily="49" charset="0"/>
              </a:rPr>
              <a:t>)</a:t>
            </a:r>
          </a:p>
          <a:p>
            <a:r>
              <a:rPr lang="en-PH" sz="1100" b="0" dirty="0">
                <a:effectLst/>
                <a:latin typeface="Consolas" panose="020B0609020204030204" pitchFamily="49" charset="0"/>
              </a:rPr>
              <a:t>            if 0 in step2:</a:t>
            </a:r>
          </a:p>
          <a:p>
            <a:r>
              <a:rPr lang="en-PH" sz="1100" b="0" dirty="0">
                <a:effectLst/>
                <a:latin typeface="Consolas" panose="020B0609020204030204" pitchFamily="49" charset="0"/>
              </a:rPr>
              <a:t>                step3=blotter(step2,size=</a:t>
            </a:r>
            <a:r>
              <a:rPr lang="en-PH" sz="1100" b="0" dirty="0" err="1">
                <a:effectLst/>
                <a:latin typeface="Consolas" panose="020B0609020204030204" pitchFamily="49" charset="0"/>
              </a:rPr>
              <a:t>blot_size</a:t>
            </a:r>
            <a:r>
              <a:rPr lang="en-PH" sz="1100" b="0" dirty="0">
                <a:effectLst/>
                <a:latin typeface="Consolas" panose="020B0609020204030204" pitchFamily="49" charset="0"/>
              </a:rPr>
              <a:t>) </a:t>
            </a:r>
          </a:p>
          <a:p>
            <a:r>
              <a:rPr lang="en-PH" sz="1100" b="0" dirty="0">
                <a:effectLst/>
                <a:latin typeface="Consolas" panose="020B0609020204030204" pitchFamily="49" charset="0"/>
              </a:rPr>
              <a:t>            else:</a:t>
            </a:r>
          </a:p>
          <a:p>
            <a:r>
              <a:rPr lang="en-PH" sz="1100" b="0" dirty="0">
                <a:effectLst/>
                <a:latin typeface="Consolas" panose="020B0609020204030204" pitchFamily="49" charset="0"/>
              </a:rPr>
              <a:t>                step3=step2</a:t>
            </a:r>
          </a:p>
          <a:p>
            <a:r>
              <a:rPr lang="en-PH" sz="1100" b="0" dirty="0">
                <a:effectLst/>
                <a:latin typeface="Consolas" panose="020B0609020204030204" pitchFamily="49" charset="0"/>
              </a:rPr>
              <a:t>            subarrays[row].append(step3)</a:t>
            </a:r>
          </a:p>
          <a:p>
            <a:r>
              <a:rPr lang="en-PH" sz="1100" b="0" dirty="0">
                <a:effectLst/>
                <a:latin typeface="Consolas" panose="020B0609020204030204" pitchFamily="49" charset="0"/>
              </a:rPr>
              <a:t>            </a:t>
            </a:r>
          </a:p>
          <a:p>
            <a:r>
              <a:rPr lang="en-PH" sz="1100" b="0" dirty="0">
                <a:effectLst/>
                <a:latin typeface="Consolas" panose="020B0609020204030204" pitchFamily="49" charset="0"/>
              </a:rPr>
              <a:t>    semi_restored1=</a:t>
            </a:r>
            <a:r>
              <a:rPr lang="en-PH" sz="1100" b="0" dirty="0" err="1">
                <a:effectLst/>
                <a:latin typeface="Consolas" panose="020B0609020204030204" pitchFamily="49" charset="0"/>
              </a:rPr>
              <a:t>restore_array</a:t>
            </a:r>
            <a:r>
              <a:rPr lang="en-PH" sz="1100" b="0" dirty="0">
                <a:effectLst/>
                <a:latin typeface="Consolas" panose="020B0609020204030204" pitchFamily="49" charset="0"/>
              </a:rPr>
              <a:t>(subarrays, </a:t>
            </a:r>
            <a:r>
              <a:rPr lang="en-PH" sz="1100" b="0" dirty="0" err="1">
                <a:effectLst/>
                <a:latin typeface="Consolas" panose="020B0609020204030204" pitchFamily="49" charset="0"/>
              </a:rPr>
              <a:t>M_sub</a:t>
            </a:r>
            <a:r>
              <a:rPr lang="en-PH" sz="1100" b="0" dirty="0">
                <a:effectLst/>
                <a:latin typeface="Consolas" panose="020B0609020204030204" pitchFamily="49" charset="0"/>
              </a:rPr>
              <a:t>=</a:t>
            </a:r>
            <a:r>
              <a:rPr lang="en-PH" sz="1100" b="0" dirty="0" err="1">
                <a:effectLst/>
                <a:latin typeface="Consolas" panose="020B0609020204030204" pitchFamily="49" charset="0"/>
              </a:rPr>
              <a:t>N_sub</a:t>
            </a:r>
            <a:r>
              <a:rPr lang="en-PH" sz="1100" b="0" dirty="0">
                <a:effectLst/>
                <a:latin typeface="Consolas" panose="020B0609020204030204" pitchFamily="49" charset="0"/>
              </a:rPr>
              <a:t>, </a:t>
            </a:r>
            <a:r>
              <a:rPr lang="en-PH" sz="1100" b="0" dirty="0" err="1">
                <a:effectLst/>
                <a:latin typeface="Consolas" panose="020B0609020204030204" pitchFamily="49" charset="0"/>
              </a:rPr>
              <a:t>N_sub</a:t>
            </a:r>
            <a:r>
              <a:rPr lang="en-PH" sz="1100" b="0" dirty="0">
                <a:effectLst/>
                <a:latin typeface="Consolas" panose="020B0609020204030204" pitchFamily="49" charset="0"/>
              </a:rPr>
              <a:t>=</a:t>
            </a:r>
            <a:r>
              <a:rPr lang="en-PH" sz="1100" b="0" dirty="0" err="1">
                <a:effectLst/>
                <a:latin typeface="Consolas" panose="020B0609020204030204" pitchFamily="49" charset="0"/>
              </a:rPr>
              <a:t>N_sub</a:t>
            </a:r>
            <a:r>
              <a:rPr lang="en-PH" sz="1100" b="0" dirty="0">
                <a:effectLst/>
                <a:latin typeface="Consolas" panose="020B0609020204030204" pitchFamily="49" charset="0"/>
              </a:rPr>
              <a:t>)[0:M,0:N]</a:t>
            </a:r>
          </a:p>
          <a:p>
            <a:r>
              <a:rPr lang="en-PH" sz="1100" b="0" dirty="0">
                <a:effectLst/>
                <a:latin typeface="Consolas" panose="020B0609020204030204" pitchFamily="49" charset="0"/>
              </a:rPr>
              <a:t>    semi_restored2=</a:t>
            </a:r>
            <a:r>
              <a:rPr lang="en-PH" sz="1100" b="0" dirty="0" err="1">
                <a:effectLst/>
                <a:latin typeface="Consolas" panose="020B0609020204030204" pitchFamily="49" charset="0"/>
              </a:rPr>
              <a:t>rect_cropper</a:t>
            </a:r>
            <a:r>
              <a:rPr lang="en-PH" sz="1100" b="0" dirty="0">
                <a:effectLst/>
                <a:latin typeface="Consolas" panose="020B0609020204030204" pitchFamily="49" charset="0"/>
              </a:rPr>
              <a:t>(semi_restored1,L=L,W=W)</a:t>
            </a:r>
          </a:p>
          <a:p>
            <a:r>
              <a:rPr lang="en-PH" sz="1100" b="0" dirty="0">
                <a:effectLst/>
                <a:latin typeface="Consolas" panose="020B0609020204030204" pitchFamily="49" charset="0"/>
              </a:rPr>
              <a:t>    return semi_restored2</a:t>
            </a:r>
          </a:p>
        </p:txBody>
      </p:sp>
    </p:spTree>
    <p:extLst>
      <p:ext uri="{BB962C8B-B14F-4D97-AF65-F5344CB8AC3E}">
        <p14:creationId xmlns:p14="http://schemas.microsoft.com/office/powerpoint/2010/main" val="2496935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686386" y="475990"/>
            <a:ext cx="10671048" cy="822960"/>
          </a:xfrm>
        </p:spPr>
        <p:txBody>
          <a:bodyPr>
            <a:normAutofit/>
          </a:bodyPr>
          <a:lstStyle/>
          <a:p>
            <a:r>
              <a:rPr lang="en-PH" sz="2400" dirty="0"/>
              <a:t>The (monster) Algorithm, applied on line removal</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grpSp>
        <p:nvGrpSpPr>
          <p:cNvPr id="14" name="Group 13">
            <a:extLst>
              <a:ext uri="{FF2B5EF4-FFF2-40B4-BE49-F238E27FC236}">
                <a16:creationId xmlns:a16="http://schemas.microsoft.com/office/drawing/2014/main" id="{A81DE9DD-F588-BCCA-7DCB-3A3DB7A6B9CD}"/>
              </a:ext>
            </a:extLst>
          </p:cNvPr>
          <p:cNvGrpSpPr/>
          <p:nvPr/>
        </p:nvGrpSpPr>
        <p:grpSpPr>
          <a:xfrm>
            <a:off x="686386" y="887470"/>
            <a:ext cx="6930211" cy="5740449"/>
            <a:chOff x="612694" y="852648"/>
            <a:chExt cx="6930211" cy="5740449"/>
          </a:xfrm>
        </p:grpSpPr>
        <p:pic>
          <p:nvPicPr>
            <p:cNvPr id="5" name="Picture 4" descr="A picture containing text&#10;&#10;Description automatically generated">
              <a:extLst>
                <a:ext uri="{FF2B5EF4-FFF2-40B4-BE49-F238E27FC236}">
                  <a16:creationId xmlns:a16="http://schemas.microsoft.com/office/drawing/2014/main" id="{E0CA9C8E-4915-4638-2400-A4AA07C65C5E}"/>
                </a:ext>
              </a:extLst>
            </p:cNvPr>
            <p:cNvPicPr>
              <a:picLocks noChangeAspect="1"/>
            </p:cNvPicPr>
            <p:nvPr/>
          </p:nvPicPr>
          <p:blipFill rotWithShape="1">
            <a:blip r:embed="rId2">
              <a:extLst>
                <a:ext uri="{28A0092B-C50C-407E-A947-70E740481C1C}">
                  <a14:useLocalDpi xmlns:a14="http://schemas.microsoft.com/office/drawing/2010/main" val="0"/>
                </a:ext>
              </a:extLst>
            </a:blip>
            <a:srcRect l="11212" t="41212" r="69989" b="42088"/>
            <a:stretch/>
          </p:blipFill>
          <p:spPr>
            <a:xfrm>
              <a:off x="612694" y="852648"/>
              <a:ext cx="3510848" cy="3118918"/>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879E14B-2E58-31E9-1EC7-8CBBB37A44E1}"/>
                </a:ext>
              </a:extLst>
            </p:cNvPr>
            <p:cNvPicPr>
              <a:picLocks noChangeAspect="1"/>
            </p:cNvPicPr>
            <p:nvPr/>
          </p:nvPicPr>
          <p:blipFill rotWithShape="1">
            <a:blip r:embed="rId2">
              <a:extLst>
                <a:ext uri="{28A0092B-C50C-407E-A947-70E740481C1C}">
                  <a14:useLocalDpi xmlns:a14="http://schemas.microsoft.com/office/drawing/2010/main" val="0"/>
                </a:ext>
              </a:extLst>
            </a:blip>
            <a:srcRect l="52641" t="41212" r="30130" b="44040"/>
            <a:stretch/>
          </p:blipFill>
          <p:spPr>
            <a:xfrm>
              <a:off x="4123542" y="3485001"/>
              <a:ext cx="3190362" cy="2731072"/>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DB9FF54F-28E7-DDBA-0AA6-747FAA6FF272}"/>
                </a:ext>
              </a:extLst>
            </p:cNvPr>
            <p:cNvPicPr>
              <a:picLocks noChangeAspect="1"/>
            </p:cNvPicPr>
            <p:nvPr/>
          </p:nvPicPr>
          <p:blipFill rotWithShape="1">
            <a:blip r:embed="rId2">
              <a:extLst>
                <a:ext uri="{28A0092B-C50C-407E-A947-70E740481C1C}">
                  <a14:useLocalDpi xmlns:a14="http://schemas.microsoft.com/office/drawing/2010/main" val="0"/>
                </a:ext>
              </a:extLst>
            </a:blip>
            <a:srcRect l="31423" t="41212" r="49042" b="42088"/>
            <a:stretch/>
          </p:blipFill>
          <p:spPr>
            <a:xfrm>
              <a:off x="612694" y="3474179"/>
              <a:ext cx="3648363" cy="3118918"/>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E4DBA99F-DFF8-F778-577E-3F6BD8D9302A}"/>
                </a:ext>
              </a:extLst>
            </p:cNvPr>
            <p:cNvPicPr>
              <a:picLocks noChangeAspect="1"/>
            </p:cNvPicPr>
            <p:nvPr/>
          </p:nvPicPr>
          <p:blipFill rotWithShape="1">
            <a:blip r:embed="rId2">
              <a:extLst>
                <a:ext uri="{28A0092B-C50C-407E-A947-70E740481C1C}">
                  <a14:useLocalDpi xmlns:a14="http://schemas.microsoft.com/office/drawing/2010/main" val="0"/>
                </a:ext>
              </a:extLst>
            </a:blip>
            <a:srcRect l="72282" t="42020" r="8923" b="43165"/>
            <a:stretch/>
          </p:blipFill>
          <p:spPr>
            <a:xfrm>
              <a:off x="4032056" y="998828"/>
              <a:ext cx="3510849" cy="2767348"/>
            </a:xfrm>
            <a:prstGeom prst="rect">
              <a:avLst/>
            </a:prstGeom>
          </p:spPr>
        </p:pic>
      </p:grpSp>
      <p:sp>
        <p:nvSpPr>
          <p:cNvPr id="15" name="TextBox 14">
            <a:extLst>
              <a:ext uri="{FF2B5EF4-FFF2-40B4-BE49-F238E27FC236}">
                <a16:creationId xmlns:a16="http://schemas.microsoft.com/office/drawing/2014/main" id="{DA8D516E-A489-39E1-09DA-CB4B846E960C}"/>
              </a:ext>
            </a:extLst>
          </p:cNvPr>
          <p:cNvSpPr txBox="1"/>
          <p:nvPr/>
        </p:nvSpPr>
        <p:spPr>
          <a:xfrm>
            <a:off x="7754111" y="2138353"/>
            <a:ext cx="3585034" cy="3139321"/>
          </a:xfrm>
          <a:prstGeom prst="rect">
            <a:avLst/>
          </a:prstGeom>
          <a:noFill/>
        </p:spPr>
        <p:txBody>
          <a:bodyPr wrap="square" rtlCol="0">
            <a:spAutoFit/>
          </a:bodyPr>
          <a:lstStyle/>
          <a:p>
            <a:r>
              <a:rPr lang="en-PH" dirty="0"/>
              <a:t>There are rooms for improvement on the algorithm, mostly because my execution is quite inefficient (takes a full second or two to fully run, depending on the parameters). The blotting procedure can also be improved (one idea is to convolve a “+” pattern on the detected clusters). Still, it’s a proof of concept! </a:t>
            </a:r>
          </a:p>
        </p:txBody>
      </p:sp>
    </p:spTree>
    <p:extLst>
      <p:ext uri="{BB962C8B-B14F-4D97-AF65-F5344CB8AC3E}">
        <p14:creationId xmlns:p14="http://schemas.microsoft.com/office/powerpoint/2010/main" val="1122868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Manual Masking</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9" name="Text Placeholder 2">
            <a:extLst>
              <a:ext uri="{FF2B5EF4-FFF2-40B4-BE49-F238E27FC236}">
                <a16:creationId xmlns:a16="http://schemas.microsoft.com/office/drawing/2014/main" id="{590A7C47-7A26-AD8B-DF5C-0DCFDBE4A5C2}"/>
              </a:ext>
            </a:extLst>
          </p:cNvPr>
          <p:cNvSpPr txBox="1">
            <a:spLocks/>
          </p:cNvSpPr>
          <p:nvPr/>
        </p:nvSpPr>
        <p:spPr>
          <a:xfrm>
            <a:off x="765624" y="4853707"/>
            <a:ext cx="10671048" cy="1484638"/>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Now the boring (but quick) method. The mask was generated using GIMP. I feel like I could’ve done better than just haphazardly adding rectangles (could’ve used “+” patterns instead) but at least I was able to successfully retrieve the pattern. The use of rectangles may have inadvertently caused the loss of data, resulting to a dark blurred image.</a:t>
            </a:r>
          </a:p>
        </p:txBody>
      </p:sp>
      <p:pic>
        <p:nvPicPr>
          <p:cNvPr id="4" name="Picture 3">
            <a:extLst>
              <a:ext uri="{FF2B5EF4-FFF2-40B4-BE49-F238E27FC236}">
                <a16:creationId xmlns:a16="http://schemas.microsoft.com/office/drawing/2014/main" id="{B23CBC59-243B-E20D-ADFD-68DA8ABE4FFD}"/>
              </a:ext>
            </a:extLst>
          </p:cNvPr>
          <p:cNvPicPr>
            <a:picLocks noChangeAspect="1"/>
          </p:cNvPicPr>
          <p:nvPr/>
        </p:nvPicPr>
        <p:blipFill rotWithShape="1">
          <a:blip r:embed="rId2">
            <a:extLst>
              <a:ext uri="{28A0092B-C50C-407E-A947-70E740481C1C}">
                <a14:useLocalDpi xmlns:a14="http://schemas.microsoft.com/office/drawing/2010/main" val="0"/>
              </a:ext>
            </a:extLst>
          </a:blip>
          <a:srcRect l="11552" t="40000" r="9203" b="41132"/>
          <a:stretch/>
        </p:blipFill>
        <p:spPr>
          <a:xfrm>
            <a:off x="484589" y="1762111"/>
            <a:ext cx="11222822" cy="2672100"/>
          </a:xfrm>
          <a:prstGeom prst="rect">
            <a:avLst/>
          </a:prstGeom>
        </p:spPr>
      </p:pic>
    </p:spTree>
    <p:extLst>
      <p:ext uri="{BB962C8B-B14F-4D97-AF65-F5344CB8AC3E}">
        <p14:creationId xmlns:p14="http://schemas.microsoft.com/office/powerpoint/2010/main" val="2408196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Manual Masking</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pic>
        <p:nvPicPr>
          <p:cNvPr id="5" name="Picture 4" descr="Shape&#10;&#10;Description automatically generated with medium confidence">
            <a:extLst>
              <a:ext uri="{FF2B5EF4-FFF2-40B4-BE49-F238E27FC236}">
                <a16:creationId xmlns:a16="http://schemas.microsoft.com/office/drawing/2014/main" id="{317CAC37-737A-9A09-8744-617D5D621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4724" y="400319"/>
            <a:ext cx="3663144" cy="2667227"/>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2FE090E-C305-B692-CD5E-AE05A13BF162}"/>
              </a:ext>
            </a:extLst>
          </p:cNvPr>
          <p:cNvPicPr>
            <a:picLocks noChangeAspect="1"/>
          </p:cNvPicPr>
          <p:nvPr/>
        </p:nvPicPr>
        <p:blipFill rotWithShape="1">
          <a:blip r:embed="rId3">
            <a:extLst>
              <a:ext uri="{28A0092B-C50C-407E-A947-70E740481C1C}">
                <a14:useLocalDpi xmlns:a14="http://schemas.microsoft.com/office/drawing/2010/main" val="0"/>
              </a:ext>
            </a:extLst>
          </a:blip>
          <a:srcRect l="11481" t="41885" r="8384" b="42223"/>
          <a:stretch/>
        </p:blipFill>
        <p:spPr>
          <a:xfrm>
            <a:off x="376908" y="2328025"/>
            <a:ext cx="11458775" cy="2272499"/>
          </a:xfrm>
          <a:prstGeom prst="rect">
            <a:avLst/>
          </a:prstGeom>
        </p:spPr>
      </p:pic>
      <p:sp>
        <p:nvSpPr>
          <p:cNvPr id="12" name="TextBox 11">
            <a:extLst>
              <a:ext uri="{FF2B5EF4-FFF2-40B4-BE49-F238E27FC236}">
                <a16:creationId xmlns:a16="http://schemas.microsoft.com/office/drawing/2014/main" id="{48AB1577-F143-6A15-B688-604EBB47C25F}"/>
              </a:ext>
            </a:extLst>
          </p:cNvPr>
          <p:cNvSpPr txBox="1"/>
          <p:nvPr/>
        </p:nvSpPr>
        <p:spPr>
          <a:xfrm>
            <a:off x="620929" y="4584195"/>
            <a:ext cx="10671048" cy="646331"/>
          </a:xfrm>
          <a:prstGeom prst="rect">
            <a:avLst/>
          </a:prstGeom>
          <a:noFill/>
        </p:spPr>
        <p:txBody>
          <a:bodyPr wrap="square">
            <a:spAutoFit/>
          </a:bodyPr>
          <a:lstStyle/>
          <a:p>
            <a:r>
              <a:rPr lang="en-PH" i="0" dirty="0"/>
              <a:t>The use of relatively large rectangles may also have inadvertently caused the loss of data, resulting to a darker image</a:t>
            </a:r>
            <a:r>
              <a:rPr lang="en-PH" dirty="0"/>
              <a:t>, although the “lines” were successfully removed. </a:t>
            </a:r>
          </a:p>
        </p:txBody>
      </p:sp>
    </p:spTree>
    <p:extLst>
      <p:ext uri="{BB962C8B-B14F-4D97-AF65-F5344CB8AC3E}">
        <p14:creationId xmlns:p14="http://schemas.microsoft.com/office/powerpoint/2010/main" val="1034584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Fingerprint Ridge Enhancement</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12" name="TextBox 11">
            <a:extLst>
              <a:ext uri="{FF2B5EF4-FFF2-40B4-BE49-F238E27FC236}">
                <a16:creationId xmlns:a16="http://schemas.microsoft.com/office/drawing/2014/main" id="{48AB1577-F143-6A15-B688-604EBB47C25F}"/>
              </a:ext>
            </a:extLst>
          </p:cNvPr>
          <p:cNvSpPr txBox="1"/>
          <p:nvPr/>
        </p:nvSpPr>
        <p:spPr>
          <a:xfrm>
            <a:off x="620929" y="4584195"/>
            <a:ext cx="10671048" cy="1754326"/>
          </a:xfrm>
          <a:prstGeom prst="rect">
            <a:avLst/>
          </a:prstGeom>
          <a:noFill/>
        </p:spPr>
        <p:txBody>
          <a:bodyPr wrap="square">
            <a:spAutoFit/>
          </a:bodyPr>
          <a:lstStyle/>
          <a:p>
            <a:r>
              <a:rPr lang="en-PH" i="0" dirty="0"/>
              <a:t>The concept of Fourier filtering and masking is useful in forensics since it can enhance fingerprint images, as shown above. The mask was generated by considering that the “curves” of the fingerprint marks can manifest as “symmetric” bright points. Note that this is now the reverse of what we were doing earlier.</a:t>
            </a:r>
          </a:p>
          <a:p>
            <a:endParaRPr lang="en-PH" dirty="0"/>
          </a:p>
          <a:p>
            <a:r>
              <a:rPr lang="en-PH" dirty="0"/>
              <a:t>The mask used was also generated in GIMP.</a:t>
            </a:r>
          </a:p>
        </p:txBody>
      </p:sp>
      <p:pic>
        <p:nvPicPr>
          <p:cNvPr id="4" name="Picture 3" descr="A picture containing text, night sky&#10;&#10;Description automatically generated">
            <a:extLst>
              <a:ext uri="{FF2B5EF4-FFF2-40B4-BE49-F238E27FC236}">
                <a16:creationId xmlns:a16="http://schemas.microsoft.com/office/drawing/2014/main" id="{0667C731-6BD5-9887-8F6D-B25637DB4D06}"/>
              </a:ext>
            </a:extLst>
          </p:cNvPr>
          <p:cNvPicPr>
            <a:picLocks noChangeAspect="1"/>
          </p:cNvPicPr>
          <p:nvPr/>
        </p:nvPicPr>
        <p:blipFill rotWithShape="1">
          <a:blip r:embed="rId2">
            <a:extLst>
              <a:ext uri="{28A0092B-C50C-407E-A947-70E740481C1C}">
                <a14:useLocalDpi xmlns:a14="http://schemas.microsoft.com/office/drawing/2010/main" val="0"/>
              </a:ext>
            </a:extLst>
          </a:blip>
          <a:srcRect l="11551" t="40629" r="8952" b="42013"/>
          <a:stretch/>
        </p:blipFill>
        <p:spPr>
          <a:xfrm>
            <a:off x="787189" y="1983039"/>
            <a:ext cx="10654631" cy="2326485"/>
          </a:xfrm>
          <a:prstGeom prst="rect">
            <a:avLst/>
          </a:prstGeom>
        </p:spPr>
      </p:pic>
    </p:spTree>
    <p:extLst>
      <p:ext uri="{BB962C8B-B14F-4D97-AF65-F5344CB8AC3E}">
        <p14:creationId xmlns:p14="http://schemas.microsoft.com/office/powerpoint/2010/main" val="77037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8ED6-35DC-97C1-9BF5-3AA0667B8088}"/>
              </a:ext>
            </a:extLst>
          </p:cNvPr>
          <p:cNvSpPr>
            <a:spLocks noGrp="1"/>
          </p:cNvSpPr>
          <p:nvPr>
            <p:ph type="title"/>
          </p:nvPr>
        </p:nvSpPr>
        <p:spPr/>
        <p:txBody>
          <a:bodyPr/>
          <a:lstStyle/>
          <a:p>
            <a:r>
              <a:rPr lang="en-PH" dirty="0"/>
              <a:t>Objectives</a:t>
            </a:r>
          </a:p>
        </p:txBody>
      </p:sp>
      <p:sp>
        <p:nvSpPr>
          <p:cNvPr id="3" name="Content Placeholder 2">
            <a:extLst>
              <a:ext uri="{FF2B5EF4-FFF2-40B4-BE49-F238E27FC236}">
                <a16:creationId xmlns:a16="http://schemas.microsoft.com/office/drawing/2014/main" id="{2687A151-CD90-92F3-8F0C-5E8236683715}"/>
              </a:ext>
            </a:extLst>
          </p:cNvPr>
          <p:cNvSpPr>
            <a:spLocks noGrp="1"/>
          </p:cNvSpPr>
          <p:nvPr>
            <p:ph idx="1"/>
          </p:nvPr>
        </p:nvSpPr>
        <p:spPr/>
        <p:txBody>
          <a:bodyPr/>
          <a:lstStyle/>
          <a:p>
            <a:r>
              <a:rPr lang="en-PH" dirty="0">
                <a:solidFill>
                  <a:srgbClr val="C00000"/>
                </a:solidFill>
              </a:rPr>
              <a:t>Investigate the effect on the 2D FFT of a 2D sinusoid with varying phase and frequency.</a:t>
            </a:r>
          </a:p>
          <a:p>
            <a:r>
              <a:rPr lang="en-PH" dirty="0"/>
              <a:t>Investigate the effect on the 2D FFT as multiple sinusoids are superimposed.</a:t>
            </a:r>
          </a:p>
          <a:p>
            <a:r>
              <a:rPr lang="en-PH" dirty="0"/>
              <a:t>Perform image processing by filtering in the Fourier space.</a:t>
            </a:r>
          </a:p>
          <a:p>
            <a:r>
              <a:rPr lang="en-PH" dirty="0"/>
              <a:t>Investigate the corresponding FFT of geometric shapes with varying properties.</a:t>
            </a:r>
          </a:p>
          <a:p>
            <a:r>
              <a:rPr lang="en-PH" dirty="0"/>
              <a:t>Replicate a pattern using image convolution.</a:t>
            </a:r>
          </a:p>
          <a:p>
            <a:endParaRPr lang="en-PH" dirty="0"/>
          </a:p>
          <a:p>
            <a:endParaRPr lang="en-PH" dirty="0"/>
          </a:p>
        </p:txBody>
      </p:sp>
    </p:spTree>
    <p:extLst>
      <p:ext uri="{BB962C8B-B14F-4D97-AF65-F5344CB8AC3E}">
        <p14:creationId xmlns:p14="http://schemas.microsoft.com/office/powerpoint/2010/main" val="896475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Fingerprint Ridge Enhancement</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033638"/>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grpSp>
        <p:nvGrpSpPr>
          <p:cNvPr id="5" name="Group 4">
            <a:extLst>
              <a:ext uri="{FF2B5EF4-FFF2-40B4-BE49-F238E27FC236}">
                <a16:creationId xmlns:a16="http://schemas.microsoft.com/office/drawing/2014/main" id="{7E8A3229-898B-5769-C393-717CC074E3DB}"/>
              </a:ext>
            </a:extLst>
          </p:cNvPr>
          <p:cNvGrpSpPr/>
          <p:nvPr/>
        </p:nvGrpSpPr>
        <p:grpSpPr>
          <a:xfrm>
            <a:off x="817291" y="876706"/>
            <a:ext cx="10578009" cy="4685237"/>
            <a:chOff x="619242" y="1342615"/>
            <a:chExt cx="10578009" cy="4685237"/>
          </a:xfrm>
        </p:grpSpPr>
        <p:pic>
          <p:nvPicPr>
            <p:cNvPr id="4" name="Picture 3" descr="A picture containing text, night sky&#10;&#10;Description automatically generated">
              <a:extLst>
                <a:ext uri="{FF2B5EF4-FFF2-40B4-BE49-F238E27FC236}">
                  <a16:creationId xmlns:a16="http://schemas.microsoft.com/office/drawing/2014/main" id="{0667C731-6BD5-9887-8F6D-B25637DB4D06}"/>
                </a:ext>
              </a:extLst>
            </p:cNvPr>
            <p:cNvPicPr>
              <a:picLocks noChangeAspect="1"/>
            </p:cNvPicPr>
            <p:nvPr/>
          </p:nvPicPr>
          <p:blipFill rotWithShape="1">
            <a:blip r:embed="rId2">
              <a:extLst>
                <a:ext uri="{28A0092B-C50C-407E-A947-70E740481C1C}">
                  <a14:useLocalDpi xmlns:a14="http://schemas.microsoft.com/office/drawing/2010/main" val="0"/>
                </a:ext>
              </a:extLst>
            </a:blip>
            <a:srcRect l="11551" t="40629" r="70133" b="42013"/>
            <a:stretch/>
          </p:blipFill>
          <p:spPr>
            <a:xfrm>
              <a:off x="619242" y="1371291"/>
              <a:ext cx="4913339" cy="4656561"/>
            </a:xfrm>
            <a:prstGeom prst="rect">
              <a:avLst/>
            </a:prstGeom>
          </p:spPr>
        </p:pic>
        <p:pic>
          <p:nvPicPr>
            <p:cNvPr id="2" name="Picture 1" descr="A picture containing text, night sky&#10;&#10;Description automatically generated">
              <a:extLst>
                <a:ext uri="{FF2B5EF4-FFF2-40B4-BE49-F238E27FC236}">
                  <a16:creationId xmlns:a16="http://schemas.microsoft.com/office/drawing/2014/main" id="{E754EAC2-5610-2599-99BD-13ED119715B4}"/>
                </a:ext>
              </a:extLst>
            </p:cNvPr>
            <p:cNvPicPr>
              <a:picLocks noChangeAspect="1"/>
            </p:cNvPicPr>
            <p:nvPr/>
          </p:nvPicPr>
          <p:blipFill rotWithShape="1">
            <a:blip r:embed="rId2">
              <a:extLst>
                <a:ext uri="{28A0092B-C50C-407E-A947-70E740481C1C}">
                  <a14:useLocalDpi xmlns:a14="http://schemas.microsoft.com/office/drawing/2010/main" val="0"/>
                </a:ext>
              </a:extLst>
            </a:blip>
            <a:srcRect l="72457" t="40629" r="8952" b="42013"/>
            <a:stretch/>
          </p:blipFill>
          <p:spPr>
            <a:xfrm>
              <a:off x="6179127" y="1342615"/>
              <a:ext cx="5018124" cy="4685237"/>
            </a:xfrm>
            <a:prstGeom prst="rect">
              <a:avLst/>
            </a:prstGeom>
          </p:spPr>
        </p:pic>
      </p:grpSp>
      <p:sp>
        <p:nvSpPr>
          <p:cNvPr id="6" name="TextBox 5">
            <a:extLst>
              <a:ext uri="{FF2B5EF4-FFF2-40B4-BE49-F238E27FC236}">
                <a16:creationId xmlns:a16="http://schemas.microsoft.com/office/drawing/2014/main" id="{9BE5AA96-2AA8-D1DC-9CD8-BBD29741A999}"/>
              </a:ext>
            </a:extLst>
          </p:cNvPr>
          <p:cNvSpPr txBox="1"/>
          <p:nvPr/>
        </p:nvSpPr>
        <p:spPr>
          <a:xfrm>
            <a:off x="974612" y="5549662"/>
            <a:ext cx="10671048" cy="369332"/>
          </a:xfrm>
          <a:prstGeom prst="rect">
            <a:avLst/>
          </a:prstGeom>
          <a:noFill/>
        </p:spPr>
        <p:txBody>
          <a:bodyPr wrap="square">
            <a:spAutoFit/>
          </a:bodyPr>
          <a:lstStyle/>
          <a:p>
            <a:r>
              <a:rPr lang="en-PH" i="0" dirty="0"/>
              <a:t>The enhanced image show the ridges more clearly.</a:t>
            </a:r>
            <a:endParaRPr lang="en-PH" dirty="0"/>
          </a:p>
        </p:txBody>
      </p:sp>
    </p:spTree>
    <p:extLst>
      <p:ext uri="{BB962C8B-B14F-4D97-AF65-F5344CB8AC3E}">
        <p14:creationId xmlns:p14="http://schemas.microsoft.com/office/powerpoint/2010/main" val="1331518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8ED6-35DC-97C1-9BF5-3AA0667B8088}"/>
              </a:ext>
            </a:extLst>
          </p:cNvPr>
          <p:cNvSpPr>
            <a:spLocks noGrp="1"/>
          </p:cNvSpPr>
          <p:nvPr>
            <p:ph type="title"/>
          </p:nvPr>
        </p:nvSpPr>
        <p:spPr/>
        <p:txBody>
          <a:bodyPr/>
          <a:lstStyle/>
          <a:p>
            <a:r>
              <a:rPr lang="en-PH" dirty="0"/>
              <a:t>Objectives</a:t>
            </a:r>
          </a:p>
        </p:txBody>
      </p:sp>
      <p:sp>
        <p:nvSpPr>
          <p:cNvPr id="3" name="Content Placeholder 2">
            <a:extLst>
              <a:ext uri="{FF2B5EF4-FFF2-40B4-BE49-F238E27FC236}">
                <a16:creationId xmlns:a16="http://schemas.microsoft.com/office/drawing/2014/main" id="{2687A151-CD90-92F3-8F0C-5E8236683715}"/>
              </a:ext>
            </a:extLst>
          </p:cNvPr>
          <p:cNvSpPr>
            <a:spLocks noGrp="1"/>
          </p:cNvSpPr>
          <p:nvPr>
            <p:ph idx="1"/>
          </p:nvPr>
        </p:nvSpPr>
        <p:spPr/>
        <p:txBody>
          <a:bodyPr/>
          <a:lstStyle/>
          <a:p>
            <a:r>
              <a:rPr lang="en-PH" dirty="0">
                <a:solidFill>
                  <a:schemeClr val="tx1"/>
                </a:solidFill>
              </a:rPr>
              <a:t>Investigate the effect on the 2D FFT of a 2D sinusoid with varying phase and frequency.</a:t>
            </a:r>
          </a:p>
          <a:p>
            <a:r>
              <a:rPr lang="en-PH" dirty="0">
                <a:solidFill>
                  <a:schemeClr val="tx1"/>
                </a:solidFill>
              </a:rPr>
              <a:t>Investigate the effect on the 2D FFT as multiple sinusoids are superimposed.</a:t>
            </a:r>
          </a:p>
          <a:p>
            <a:r>
              <a:rPr lang="en-PH" dirty="0">
                <a:solidFill>
                  <a:schemeClr val="tx1"/>
                </a:solidFill>
              </a:rPr>
              <a:t>Perform image processing by filtering in the Fourier space.</a:t>
            </a:r>
          </a:p>
          <a:p>
            <a:r>
              <a:rPr lang="en-PH" dirty="0">
                <a:solidFill>
                  <a:srgbClr val="FF0000"/>
                </a:solidFill>
              </a:rPr>
              <a:t>Investigate the corresponding FFT of geometric shapes with varying properties.</a:t>
            </a:r>
          </a:p>
          <a:p>
            <a:r>
              <a:rPr lang="en-PH" dirty="0"/>
              <a:t>Replicate a pattern using image convolution.</a:t>
            </a:r>
          </a:p>
          <a:p>
            <a:endParaRPr lang="en-PH" dirty="0"/>
          </a:p>
          <a:p>
            <a:endParaRPr lang="en-PH" dirty="0"/>
          </a:p>
        </p:txBody>
      </p:sp>
    </p:spTree>
    <p:extLst>
      <p:ext uri="{BB962C8B-B14F-4D97-AF65-F5344CB8AC3E}">
        <p14:creationId xmlns:p14="http://schemas.microsoft.com/office/powerpoint/2010/main" val="1391293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Binarized Dots</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587506"/>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pic>
        <p:nvPicPr>
          <p:cNvPr id="10" name="Picture 9" descr="A picture containing chart&#10;&#10;Description automatically generated">
            <a:extLst>
              <a:ext uri="{FF2B5EF4-FFF2-40B4-BE49-F238E27FC236}">
                <a16:creationId xmlns:a16="http://schemas.microsoft.com/office/drawing/2014/main" id="{1C0FABD4-82F1-DBFA-C71A-F836FE637E4D}"/>
              </a:ext>
            </a:extLst>
          </p:cNvPr>
          <p:cNvPicPr>
            <a:picLocks noChangeAspect="1"/>
          </p:cNvPicPr>
          <p:nvPr/>
        </p:nvPicPr>
        <p:blipFill rotWithShape="1">
          <a:blip r:embed="rId2">
            <a:extLst>
              <a:ext uri="{28A0092B-C50C-407E-A947-70E740481C1C}">
                <a14:useLocalDpi xmlns:a14="http://schemas.microsoft.com/office/drawing/2010/main" val="0"/>
              </a:ext>
            </a:extLst>
          </a:blip>
          <a:srcRect l="11616" t="30572" r="9596" b="31987"/>
          <a:stretch/>
        </p:blipFill>
        <p:spPr>
          <a:xfrm>
            <a:off x="1675227" y="1364249"/>
            <a:ext cx="8841546" cy="4201623"/>
          </a:xfrm>
          <a:prstGeom prst="rect">
            <a:avLst/>
          </a:prstGeom>
        </p:spPr>
      </p:pic>
      <p:sp>
        <p:nvSpPr>
          <p:cNvPr id="11" name="Text Placeholder 2">
            <a:extLst>
              <a:ext uri="{FF2B5EF4-FFF2-40B4-BE49-F238E27FC236}">
                <a16:creationId xmlns:a16="http://schemas.microsoft.com/office/drawing/2014/main" id="{412EC6C1-EA85-4E1B-B3F3-50C8367CC042}"/>
              </a:ext>
            </a:extLst>
          </p:cNvPr>
          <p:cNvSpPr txBox="1">
            <a:spLocks/>
          </p:cNvSpPr>
          <p:nvPr/>
        </p:nvSpPr>
        <p:spPr>
          <a:xfrm>
            <a:off x="863692" y="572989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1600" i="0" dirty="0"/>
              <a:t>Note that the corresponding FFT of two dots is a single-frequency 2D sinusoid, just like how the FFT of a 2D sinusoid is two dots. This isn’t surprising, as the Fourier transform is a self-invertible operation.</a:t>
            </a:r>
          </a:p>
        </p:txBody>
      </p:sp>
    </p:spTree>
    <p:extLst>
      <p:ext uri="{BB962C8B-B14F-4D97-AF65-F5344CB8AC3E}">
        <p14:creationId xmlns:p14="http://schemas.microsoft.com/office/powerpoint/2010/main" val="19216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Binarized Dots</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587506"/>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11" name="Text Placeholder 2">
            <a:extLst>
              <a:ext uri="{FF2B5EF4-FFF2-40B4-BE49-F238E27FC236}">
                <a16:creationId xmlns:a16="http://schemas.microsoft.com/office/drawing/2014/main" id="{412EC6C1-EA85-4E1B-B3F3-50C8367CC042}"/>
              </a:ext>
            </a:extLst>
          </p:cNvPr>
          <p:cNvSpPr txBox="1">
            <a:spLocks/>
          </p:cNvSpPr>
          <p:nvPr/>
        </p:nvSpPr>
        <p:spPr>
          <a:xfrm>
            <a:off x="889571" y="4766712"/>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1600" i="0" dirty="0"/>
              <a:t>Here’s the code to generate two dots in an </a:t>
            </a:r>
            <a:r>
              <a:rPr lang="en-PH" sz="1600" i="0" dirty="0" err="1"/>
              <a:t>NxN</a:t>
            </a:r>
            <a:r>
              <a:rPr lang="en-PH" sz="1600" i="0" dirty="0"/>
              <a:t> array. We locate the coordinates of the dots, and assign a value of 1 by indexing on the </a:t>
            </a:r>
            <a:r>
              <a:rPr lang="en-PH" sz="1600" i="0" dirty="0" err="1"/>
              <a:t>vals</a:t>
            </a:r>
            <a:r>
              <a:rPr lang="en-PH" sz="1600" i="0" dirty="0"/>
              <a:t> array. This can be generalized into any number of dots. </a:t>
            </a:r>
          </a:p>
        </p:txBody>
      </p:sp>
      <p:sp>
        <p:nvSpPr>
          <p:cNvPr id="4" name="TextBox 3">
            <a:extLst>
              <a:ext uri="{FF2B5EF4-FFF2-40B4-BE49-F238E27FC236}">
                <a16:creationId xmlns:a16="http://schemas.microsoft.com/office/drawing/2014/main" id="{EC5E885D-F5A5-C444-BBD8-68E944209F87}"/>
              </a:ext>
            </a:extLst>
          </p:cNvPr>
          <p:cNvSpPr txBox="1"/>
          <p:nvPr/>
        </p:nvSpPr>
        <p:spPr>
          <a:xfrm>
            <a:off x="1544128" y="1485003"/>
            <a:ext cx="9204385" cy="2862322"/>
          </a:xfrm>
          <a:prstGeom prst="rect">
            <a:avLst/>
          </a:prstGeom>
          <a:noFill/>
        </p:spPr>
        <p:txBody>
          <a:bodyPr wrap="square">
            <a:spAutoFit/>
          </a:bodyPr>
          <a:lstStyle/>
          <a:p>
            <a:r>
              <a:rPr lang="en-PH" b="0" dirty="0">
                <a:effectLst/>
                <a:latin typeface="Consolas" panose="020B0609020204030204" pitchFamily="49" charset="0"/>
              </a:rPr>
              <a:t>def dots(number=2, N=</a:t>
            </a:r>
            <a:r>
              <a:rPr lang="en-PH" dirty="0">
                <a:latin typeface="Consolas" panose="020B0609020204030204" pitchFamily="49" charset="0"/>
              </a:rPr>
              <a:t>200</a:t>
            </a:r>
            <a:r>
              <a:rPr lang="en-PH" b="0" dirty="0">
                <a:effectLst/>
                <a:latin typeface="Consolas" panose="020B0609020204030204" pitchFamily="49" charset="0"/>
              </a:rPr>
              <a:t>): </a:t>
            </a:r>
          </a:p>
          <a:p>
            <a:r>
              <a:rPr lang="en-PH" b="0" dirty="0">
                <a:effectLst/>
                <a:latin typeface="Consolas" panose="020B0609020204030204" pitchFamily="49" charset="0"/>
              </a:rPr>
              <a:t>    y = </a:t>
            </a:r>
            <a:r>
              <a:rPr lang="en-PH" b="0" dirty="0" err="1">
                <a:effectLst/>
                <a:latin typeface="Consolas" panose="020B0609020204030204" pitchFamily="49" charset="0"/>
              </a:rPr>
              <a:t>np.linspace</a:t>
            </a:r>
            <a:r>
              <a:rPr lang="en-PH" b="0" dirty="0">
                <a:effectLst/>
                <a:latin typeface="Consolas" panose="020B0609020204030204" pitchFamily="49" charset="0"/>
              </a:rPr>
              <a:t>(0,N, N+1) </a:t>
            </a:r>
          </a:p>
          <a:p>
            <a:r>
              <a:rPr lang="en-PH" b="0" dirty="0">
                <a:effectLst/>
                <a:latin typeface="Consolas" panose="020B0609020204030204" pitchFamily="49" charset="0"/>
              </a:rPr>
              <a:t>    x = y </a:t>
            </a:r>
          </a:p>
          <a:p>
            <a:r>
              <a:rPr lang="en-PH" b="0" dirty="0">
                <a:effectLst/>
                <a:latin typeface="Consolas" panose="020B0609020204030204" pitchFamily="49" charset="0"/>
              </a:rPr>
              <a:t>    X,Y = </a:t>
            </a:r>
            <a:r>
              <a:rPr lang="en-PH" b="0" dirty="0" err="1">
                <a:effectLst/>
                <a:latin typeface="Consolas" panose="020B0609020204030204" pitchFamily="49" charset="0"/>
              </a:rPr>
              <a:t>np.meshgrid</a:t>
            </a:r>
            <a:r>
              <a:rPr lang="en-PH" b="0" dirty="0">
                <a:effectLst/>
                <a:latin typeface="Consolas" panose="020B0609020204030204" pitchFamily="49" charset="0"/>
              </a:rPr>
              <a:t>(</a:t>
            </a:r>
            <a:r>
              <a:rPr lang="en-PH" b="0" dirty="0" err="1">
                <a:effectLst/>
                <a:latin typeface="Consolas" panose="020B0609020204030204" pitchFamily="49" charset="0"/>
              </a:rPr>
              <a:t>x,y</a:t>
            </a:r>
            <a:r>
              <a:rPr lang="en-PH" b="0" dirty="0">
                <a:effectLst/>
                <a:latin typeface="Consolas" panose="020B0609020204030204" pitchFamily="49" charset="0"/>
              </a:rPr>
              <a:t>) </a:t>
            </a:r>
          </a:p>
          <a:p>
            <a:r>
              <a:rPr lang="en-PH" b="0" dirty="0">
                <a:effectLst/>
                <a:latin typeface="Consolas" panose="020B0609020204030204" pitchFamily="49" charset="0"/>
              </a:rPr>
              <a:t>    </a:t>
            </a:r>
            <a:r>
              <a:rPr lang="en-PH" b="0" dirty="0" err="1">
                <a:effectLst/>
                <a:latin typeface="Consolas" panose="020B0609020204030204" pitchFamily="49" charset="0"/>
              </a:rPr>
              <a:t>vals</a:t>
            </a:r>
            <a:r>
              <a:rPr lang="en-PH" b="0" dirty="0">
                <a:effectLst/>
                <a:latin typeface="Consolas" panose="020B0609020204030204" pitchFamily="49" charset="0"/>
              </a:rPr>
              <a:t> = </a:t>
            </a:r>
            <a:r>
              <a:rPr lang="en-PH" b="0" dirty="0" err="1">
                <a:effectLst/>
                <a:latin typeface="Consolas" panose="020B0609020204030204" pitchFamily="49" charset="0"/>
              </a:rPr>
              <a:t>np.zeros</a:t>
            </a:r>
            <a:r>
              <a:rPr lang="en-PH" b="0" dirty="0">
                <a:effectLst/>
                <a:latin typeface="Consolas" panose="020B0609020204030204" pitchFamily="49" charset="0"/>
              </a:rPr>
              <a:t>((N,N))</a:t>
            </a:r>
          </a:p>
          <a:p>
            <a:r>
              <a:rPr lang="en-PH" b="0" dirty="0">
                <a:effectLst/>
                <a:latin typeface="Consolas" panose="020B0609020204030204" pitchFamily="49" charset="0"/>
              </a:rPr>
              <a:t>    </a:t>
            </a:r>
            <a:r>
              <a:rPr lang="en-PH" b="0" dirty="0" err="1">
                <a:effectLst/>
                <a:latin typeface="Consolas" panose="020B0609020204030204" pitchFamily="49" charset="0"/>
              </a:rPr>
              <a:t>cen</a:t>
            </a:r>
            <a:r>
              <a:rPr lang="en-PH" b="0" dirty="0">
                <a:effectLst/>
                <a:latin typeface="Consolas" panose="020B0609020204030204" pitchFamily="49" charset="0"/>
              </a:rPr>
              <a:t> = </a:t>
            </a:r>
            <a:r>
              <a:rPr lang="en-PH" b="0" dirty="0" err="1">
                <a:effectLst/>
                <a:latin typeface="Consolas" panose="020B0609020204030204" pitchFamily="49" charset="0"/>
              </a:rPr>
              <a:t>np.array</a:t>
            </a:r>
            <a:r>
              <a:rPr lang="en-PH" b="0" dirty="0">
                <a:effectLst/>
                <a:latin typeface="Consolas" panose="020B0609020204030204" pitchFamily="49" charset="0"/>
              </a:rPr>
              <a:t>([(1/2, (i+1)/(number+1)) for </a:t>
            </a:r>
            <a:r>
              <a:rPr lang="en-PH" b="0" dirty="0" err="1">
                <a:effectLst/>
                <a:latin typeface="Consolas" panose="020B0609020204030204" pitchFamily="49" charset="0"/>
              </a:rPr>
              <a:t>i</a:t>
            </a:r>
            <a:r>
              <a:rPr lang="en-PH" b="0" dirty="0">
                <a:effectLst/>
                <a:latin typeface="Consolas" panose="020B0609020204030204" pitchFamily="49" charset="0"/>
              </a:rPr>
              <a:t> in range(number)]) </a:t>
            </a:r>
          </a:p>
          <a:p>
            <a:r>
              <a:rPr lang="en-PH" b="0" dirty="0">
                <a:effectLst/>
                <a:latin typeface="Consolas" panose="020B0609020204030204" pitchFamily="49" charset="0"/>
              </a:rPr>
              <a:t>    </a:t>
            </a:r>
            <a:r>
              <a:rPr lang="en-PH" b="0" dirty="0" err="1">
                <a:effectLst/>
                <a:latin typeface="Consolas" panose="020B0609020204030204" pitchFamily="49" charset="0"/>
              </a:rPr>
              <a:t>cen_trans</a:t>
            </a:r>
            <a:r>
              <a:rPr lang="en-PH" b="0" dirty="0">
                <a:effectLst/>
                <a:latin typeface="Consolas" panose="020B0609020204030204" pitchFamily="49" charset="0"/>
              </a:rPr>
              <a:t> = </a:t>
            </a:r>
            <a:r>
              <a:rPr lang="en-PH" b="0" dirty="0" err="1">
                <a:effectLst/>
                <a:latin typeface="Consolas" panose="020B0609020204030204" pitchFamily="49" charset="0"/>
              </a:rPr>
              <a:t>np.array</a:t>
            </a:r>
            <a:r>
              <a:rPr lang="en-PH" b="0" dirty="0">
                <a:effectLst/>
                <a:latin typeface="Consolas" panose="020B0609020204030204" pitchFamily="49" charset="0"/>
              </a:rPr>
              <a:t>(</a:t>
            </a:r>
            <a:r>
              <a:rPr lang="en-PH" b="0" dirty="0" err="1">
                <a:effectLst/>
                <a:latin typeface="Consolas" panose="020B0609020204030204" pitchFamily="49" charset="0"/>
              </a:rPr>
              <a:t>cen</a:t>
            </a:r>
            <a:r>
              <a:rPr lang="en-PH" b="0" dirty="0">
                <a:effectLst/>
                <a:latin typeface="Consolas" panose="020B0609020204030204" pitchFamily="49" charset="0"/>
              </a:rPr>
              <a:t>*N, </a:t>
            </a:r>
            <a:r>
              <a:rPr lang="en-PH" b="0" dirty="0" err="1">
                <a:effectLst/>
                <a:latin typeface="Consolas" panose="020B0609020204030204" pitchFamily="49" charset="0"/>
              </a:rPr>
              <a:t>dtype</a:t>
            </a:r>
            <a:r>
              <a:rPr lang="en-PH" b="0" dirty="0">
                <a:effectLst/>
                <a:latin typeface="Consolas" panose="020B0609020204030204" pitchFamily="49" charset="0"/>
              </a:rPr>
              <a:t>='int')</a:t>
            </a:r>
          </a:p>
          <a:p>
            <a:r>
              <a:rPr lang="en-PH" b="0" dirty="0">
                <a:effectLst/>
                <a:latin typeface="Consolas" panose="020B0609020204030204" pitchFamily="49" charset="0"/>
              </a:rPr>
              <a:t>    for c in </a:t>
            </a:r>
            <a:r>
              <a:rPr lang="en-PH" b="0" dirty="0" err="1">
                <a:effectLst/>
                <a:latin typeface="Consolas" panose="020B0609020204030204" pitchFamily="49" charset="0"/>
              </a:rPr>
              <a:t>cen_trans</a:t>
            </a:r>
            <a:r>
              <a:rPr lang="en-PH" b="0" dirty="0">
                <a:effectLst/>
                <a:latin typeface="Consolas" panose="020B0609020204030204" pitchFamily="49" charset="0"/>
              </a:rPr>
              <a:t>:</a:t>
            </a:r>
          </a:p>
          <a:p>
            <a:r>
              <a:rPr lang="en-PH" b="0" dirty="0">
                <a:effectLst/>
                <a:latin typeface="Consolas" panose="020B0609020204030204" pitchFamily="49" charset="0"/>
              </a:rPr>
              <a:t>        </a:t>
            </a:r>
            <a:r>
              <a:rPr lang="en-PH" b="0" dirty="0" err="1">
                <a:effectLst/>
                <a:latin typeface="Consolas" panose="020B0609020204030204" pitchFamily="49" charset="0"/>
              </a:rPr>
              <a:t>vals</a:t>
            </a:r>
            <a:r>
              <a:rPr lang="en-PH" b="0" dirty="0">
                <a:effectLst/>
                <a:latin typeface="Consolas" panose="020B0609020204030204" pitchFamily="49" charset="0"/>
              </a:rPr>
              <a:t>[c[0], c[1]] = 1</a:t>
            </a:r>
          </a:p>
          <a:p>
            <a:r>
              <a:rPr lang="en-PH" b="0" dirty="0">
                <a:effectLst/>
                <a:latin typeface="Consolas" panose="020B0609020204030204" pitchFamily="49" charset="0"/>
              </a:rPr>
              <a:t>    return </a:t>
            </a:r>
            <a:r>
              <a:rPr lang="en-PH" b="0" dirty="0" err="1">
                <a:effectLst/>
                <a:latin typeface="Consolas" panose="020B0609020204030204" pitchFamily="49" charset="0"/>
              </a:rPr>
              <a:t>vals</a:t>
            </a:r>
            <a:r>
              <a:rPr lang="en-PH" b="0" dirty="0">
                <a:effectLst/>
                <a:latin typeface="Consolas" panose="020B0609020204030204" pitchFamily="49" charset="0"/>
              </a:rPr>
              <a:t> </a:t>
            </a:r>
          </a:p>
        </p:txBody>
      </p:sp>
    </p:spTree>
    <p:extLst>
      <p:ext uri="{BB962C8B-B14F-4D97-AF65-F5344CB8AC3E}">
        <p14:creationId xmlns:p14="http://schemas.microsoft.com/office/powerpoint/2010/main" val="3499239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Equally-spaced Ones</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587506"/>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11" name="Text Placeholder 2">
            <a:extLst>
              <a:ext uri="{FF2B5EF4-FFF2-40B4-BE49-F238E27FC236}">
                <a16:creationId xmlns:a16="http://schemas.microsoft.com/office/drawing/2014/main" id="{412EC6C1-EA85-4E1B-B3F3-50C8367CC042}"/>
              </a:ext>
            </a:extLst>
          </p:cNvPr>
          <p:cNvSpPr txBox="1">
            <a:spLocks/>
          </p:cNvSpPr>
          <p:nvPr/>
        </p:nvSpPr>
        <p:spPr>
          <a:xfrm>
            <a:off x="863692" y="5729894"/>
            <a:ext cx="10671048" cy="822960"/>
          </a:xfrm>
          <a:prstGeom prst="rect">
            <a:avLst/>
          </a:prstGeom>
        </p:spPr>
        <p:txBody>
          <a:bodyPr vert="horz" lIns="91440" tIns="45720" rIns="91440" bIns="45720" rtlCol="0" anchor="ctr">
            <a:normAutofit fontScale="92500" lnSpcReduction="1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1600" i="0" dirty="0"/>
              <a:t>Recall that each pair of point in the 2D FFT corresponds to a corrugated roof (sinusoid) with a particular frequency in the original image. The reverse is also true due to the invertibility of Fourier transform: We observe gratings on the 2D FFT modulus if we have equally spaced dots on the original image.</a:t>
            </a:r>
          </a:p>
        </p:txBody>
      </p:sp>
      <p:pic>
        <p:nvPicPr>
          <p:cNvPr id="4" name="Picture 3" descr="Chart&#10;&#10;Description automatically generated">
            <a:extLst>
              <a:ext uri="{FF2B5EF4-FFF2-40B4-BE49-F238E27FC236}">
                <a16:creationId xmlns:a16="http://schemas.microsoft.com/office/drawing/2014/main" id="{E98236A2-9527-EDB9-1A1F-526F6114C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308" y="1185551"/>
            <a:ext cx="8621383" cy="4310692"/>
          </a:xfrm>
          <a:prstGeom prst="rect">
            <a:avLst/>
          </a:prstGeom>
        </p:spPr>
      </p:pic>
    </p:spTree>
    <p:extLst>
      <p:ext uri="{BB962C8B-B14F-4D97-AF65-F5344CB8AC3E}">
        <p14:creationId xmlns:p14="http://schemas.microsoft.com/office/powerpoint/2010/main" val="3758320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Equally-spaced Ones</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1086842" y="3543913"/>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11" name="Text Placeholder 2">
            <a:extLst>
              <a:ext uri="{FF2B5EF4-FFF2-40B4-BE49-F238E27FC236}">
                <a16:creationId xmlns:a16="http://schemas.microsoft.com/office/drawing/2014/main" id="{412EC6C1-EA85-4E1B-B3F3-50C8367CC042}"/>
              </a:ext>
            </a:extLst>
          </p:cNvPr>
          <p:cNvSpPr txBox="1">
            <a:spLocks/>
          </p:cNvSpPr>
          <p:nvPr/>
        </p:nvSpPr>
        <p:spPr>
          <a:xfrm>
            <a:off x="1086842" y="3474338"/>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1600" i="0" dirty="0"/>
              <a:t>Here’s a simple code to create equally-spaced points on the axes. We first assign a value of 1 on the points in the x-axis, then on the y-axis.</a:t>
            </a:r>
          </a:p>
        </p:txBody>
      </p:sp>
      <p:sp>
        <p:nvSpPr>
          <p:cNvPr id="5" name="TextBox 4">
            <a:extLst>
              <a:ext uri="{FF2B5EF4-FFF2-40B4-BE49-F238E27FC236}">
                <a16:creationId xmlns:a16="http://schemas.microsoft.com/office/drawing/2014/main" id="{FD2D9793-6C37-5E5B-1ECE-978AD5C5E308}"/>
              </a:ext>
            </a:extLst>
          </p:cNvPr>
          <p:cNvSpPr txBox="1"/>
          <p:nvPr/>
        </p:nvSpPr>
        <p:spPr>
          <a:xfrm>
            <a:off x="3375085" y="1486361"/>
            <a:ext cx="6094562" cy="1754326"/>
          </a:xfrm>
          <a:prstGeom prst="rect">
            <a:avLst/>
          </a:prstGeom>
          <a:noFill/>
        </p:spPr>
        <p:txBody>
          <a:bodyPr wrap="square">
            <a:spAutoFit/>
          </a:bodyPr>
          <a:lstStyle/>
          <a:p>
            <a:r>
              <a:rPr lang="pt-BR" b="0" dirty="0">
                <a:effectLst/>
                <a:latin typeface="Consolas" panose="020B0609020204030204" pitchFamily="49" charset="0"/>
              </a:rPr>
              <a:t>def ones_cross(spacing, N=200):</a:t>
            </a:r>
          </a:p>
          <a:p>
            <a:r>
              <a:rPr lang="pt-BR" b="0" dirty="0">
                <a:effectLst/>
                <a:latin typeface="Consolas" panose="020B0609020204030204" pitchFamily="49" charset="0"/>
              </a:rPr>
              <a:t>    r= np.arange(0,N, spacing)</a:t>
            </a:r>
          </a:p>
          <a:p>
            <a:r>
              <a:rPr lang="pt-BR" b="0" dirty="0">
                <a:effectLst/>
                <a:latin typeface="Consolas" panose="020B0609020204030204" pitchFamily="49" charset="0"/>
              </a:rPr>
              <a:t>    a = np.zeros((N,N))</a:t>
            </a:r>
          </a:p>
          <a:p>
            <a:r>
              <a:rPr lang="pt-BR" b="0" dirty="0">
                <a:effectLst/>
                <a:latin typeface="Consolas" panose="020B0609020204030204" pitchFamily="49" charset="0"/>
              </a:rPr>
              <a:t>    a[N//2, r]=1 #x-axis </a:t>
            </a:r>
          </a:p>
          <a:p>
            <a:r>
              <a:rPr lang="pt-BR" b="0" dirty="0">
                <a:effectLst/>
                <a:latin typeface="Consolas" panose="020B0609020204030204" pitchFamily="49" charset="0"/>
              </a:rPr>
              <a:t>    a[r, N//2]=1 #y-axis</a:t>
            </a:r>
          </a:p>
          <a:p>
            <a:r>
              <a:rPr lang="pt-BR" b="0" dirty="0">
                <a:effectLst/>
                <a:latin typeface="Consolas" panose="020B0609020204030204" pitchFamily="49" charset="0"/>
              </a:rPr>
              <a:t>    return a</a:t>
            </a:r>
          </a:p>
        </p:txBody>
      </p:sp>
    </p:spTree>
    <p:extLst>
      <p:ext uri="{BB962C8B-B14F-4D97-AF65-F5344CB8AC3E}">
        <p14:creationId xmlns:p14="http://schemas.microsoft.com/office/powerpoint/2010/main" val="2387736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Circles</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587506"/>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pic>
        <p:nvPicPr>
          <p:cNvPr id="5" name="Picture 4" descr="Chart&#10;&#10;Description automatically generated">
            <a:extLst>
              <a:ext uri="{FF2B5EF4-FFF2-40B4-BE49-F238E27FC236}">
                <a16:creationId xmlns:a16="http://schemas.microsoft.com/office/drawing/2014/main" id="{334F9E1F-0354-8B76-55B8-FFE96AEC5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905" y="1241713"/>
            <a:ext cx="7984931" cy="3992466"/>
          </a:xfrm>
          <a:prstGeom prst="rect">
            <a:avLst/>
          </a:prstGeom>
        </p:spPr>
      </p:pic>
      <p:sp>
        <p:nvSpPr>
          <p:cNvPr id="6" name="Text Placeholder 2">
            <a:extLst>
              <a:ext uri="{FF2B5EF4-FFF2-40B4-BE49-F238E27FC236}">
                <a16:creationId xmlns:a16="http://schemas.microsoft.com/office/drawing/2014/main" id="{5786BA6D-E39E-46DC-6C50-F36F3A4B1ADB}"/>
              </a:ext>
            </a:extLst>
          </p:cNvPr>
          <p:cNvSpPr txBox="1">
            <a:spLocks/>
          </p:cNvSpPr>
          <p:nvPr/>
        </p:nvSpPr>
        <p:spPr>
          <a:xfrm>
            <a:off x="604900" y="5292851"/>
            <a:ext cx="10671048" cy="1263224"/>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PH" sz="1100" i="0" dirty="0"/>
              <a:t>Note that the resulting FFT image of two circles look like a superimposition of an Airy disk and a corrugated roof (2D sinusoid). Moreover, at small radii, the Airy diffraction pattern is more evident, and more of the corrugated roof pattern can be seen (not surprising, as the circle appear more as points). The corrugated roof appears due to the symmetry of the original image. </a:t>
            </a:r>
            <a:r>
              <a:rPr lang="en-US" sz="1100" i="0" dirty="0"/>
              <a:t>It can also be seen that the “intensity” maximum appears to shrink as the radii increases. One possible explanation for this is since the relative size of the aperture remains unchanged, the “spread” of the low-frequency Fourier coefficients remains unchanged. Since the overall plot size increases, this constant “spread” would appear smaller. If we zoom in; however, the granularity of the 2D FFT is reduced (see report on Module 2).</a:t>
            </a:r>
            <a:endParaRPr lang="en-PH" sz="1100" i="0" dirty="0"/>
          </a:p>
        </p:txBody>
      </p:sp>
    </p:spTree>
    <p:extLst>
      <p:ext uri="{BB962C8B-B14F-4D97-AF65-F5344CB8AC3E}">
        <p14:creationId xmlns:p14="http://schemas.microsoft.com/office/powerpoint/2010/main" val="2521890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a:t>Circles</a:t>
            </a:r>
            <a:endParaRPr lang="en-PH" sz="2400" dirty="0"/>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6" name="Text Placeholder 2">
            <a:extLst>
              <a:ext uri="{FF2B5EF4-FFF2-40B4-BE49-F238E27FC236}">
                <a16:creationId xmlns:a16="http://schemas.microsoft.com/office/drawing/2014/main" id="{5786BA6D-E39E-46DC-6C50-F36F3A4B1ADB}"/>
              </a:ext>
            </a:extLst>
          </p:cNvPr>
          <p:cNvSpPr txBox="1">
            <a:spLocks/>
          </p:cNvSpPr>
          <p:nvPr/>
        </p:nvSpPr>
        <p:spPr>
          <a:xfrm>
            <a:off x="604900" y="5292851"/>
            <a:ext cx="10671048" cy="1263224"/>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endParaRPr lang="en-PH" sz="1800" i="0" dirty="0"/>
          </a:p>
        </p:txBody>
      </p:sp>
      <p:sp>
        <p:nvSpPr>
          <p:cNvPr id="4" name="TextBox 3">
            <a:extLst>
              <a:ext uri="{FF2B5EF4-FFF2-40B4-BE49-F238E27FC236}">
                <a16:creationId xmlns:a16="http://schemas.microsoft.com/office/drawing/2014/main" id="{E52747B5-C96F-1BD2-5163-350090AE7037}"/>
              </a:ext>
            </a:extLst>
          </p:cNvPr>
          <p:cNvSpPr txBox="1"/>
          <p:nvPr/>
        </p:nvSpPr>
        <p:spPr>
          <a:xfrm>
            <a:off x="848410" y="1949209"/>
            <a:ext cx="10318415" cy="3970318"/>
          </a:xfrm>
          <a:prstGeom prst="rect">
            <a:avLst/>
          </a:prstGeom>
          <a:noFill/>
        </p:spPr>
        <p:txBody>
          <a:bodyPr wrap="square">
            <a:spAutoFit/>
          </a:bodyPr>
          <a:lstStyle/>
          <a:p>
            <a:r>
              <a:rPr lang="en-PH" sz="1200" b="0" dirty="0">
                <a:effectLst/>
                <a:latin typeface="Consolas" panose="020B0609020204030204" pitchFamily="49" charset="0"/>
              </a:rPr>
              <a:t>def circles(number=2, D=0.1, N=100):</a:t>
            </a:r>
          </a:p>
          <a:p>
            <a:r>
              <a:rPr lang="en-PH" sz="1200" b="0" dirty="0">
                <a:effectLst/>
                <a:latin typeface="Consolas" panose="020B0609020204030204" pitchFamily="49" charset="0"/>
              </a:rPr>
              <a:t>    x = </a:t>
            </a:r>
            <a:r>
              <a:rPr lang="en-PH" sz="1200" b="0" dirty="0" err="1">
                <a:effectLst/>
                <a:latin typeface="Consolas" panose="020B0609020204030204" pitchFamily="49" charset="0"/>
              </a:rPr>
              <a:t>np.linspace</a:t>
            </a:r>
            <a:r>
              <a:rPr lang="en-PH" sz="1200" b="0" dirty="0">
                <a:effectLst/>
                <a:latin typeface="Consolas" panose="020B0609020204030204" pitchFamily="49" charset="0"/>
              </a:rPr>
              <a:t>(-1,1,num = N)</a:t>
            </a:r>
          </a:p>
          <a:p>
            <a:r>
              <a:rPr lang="en-PH" sz="1200" b="0" dirty="0">
                <a:effectLst/>
                <a:latin typeface="Consolas" panose="020B0609020204030204" pitchFamily="49" charset="0"/>
              </a:rPr>
              <a:t>    y= </a:t>
            </a:r>
            <a:r>
              <a:rPr lang="en-PH" sz="1200" b="0" dirty="0" err="1">
                <a:effectLst/>
                <a:latin typeface="Consolas" panose="020B0609020204030204" pitchFamily="49" charset="0"/>
              </a:rPr>
              <a:t>np.linspace</a:t>
            </a:r>
            <a:r>
              <a:rPr lang="en-PH" sz="1200" b="0" dirty="0">
                <a:effectLst/>
                <a:latin typeface="Consolas" panose="020B0609020204030204" pitchFamily="49" charset="0"/>
              </a:rPr>
              <a:t>(-1,1,num=N)</a:t>
            </a:r>
          </a:p>
          <a:p>
            <a:r>
              <a:rPr lang="en-PH" sz="1200" b="0" dirty="0">
                <a:effectLst/>
                <a:latin typeface="Consolas" panose="020B0609020204030204" pitchFamily="49" charset="0"/>
              </a:rPr>
              <a:t>    x= y</a:t>
            </a:r>
          </a:p>
          <a:p>
            <a:r>
              <a:rPr lang="en-PH" sz="1200" b="0" dirty="0">
                <a:effectLst/>
                <a:latin typeface="Consolas" panose="020B0609020204030204" pitchFamily="49" charset="0"/>
              </a:rPr>
              <a:t>    radius = D/2</a:t>
            </a:r>
          </a:p>
          <a:p>
            <a:r>
              <a:rPr lang="en-PH" sz="1200" b="0" dirty="0">
                <a:effectLst/>
                <a:latin typeface="Consolas" panose="020B0609020204030204" pitchFamily="49" charset="0"/>
              </a:rPr>
              <a:t>    X,Y = </a:t>
            </a:r>
            <a:r>
              <a:rPr lang="en-PH" sz="1200" b="0" dirty="0" err="1">
                <a:effectLst/>
                <a:latin typeface="Consolas" panose="020B0609020204030204" pitchFamily="49" charset="0"/>
              </a:rPr>
              <a:t>np.meshgrid</a:t>
            </a:r>
            <a:r>
              <a:rPr lang="en-PH" sz="1200" b="0" dirty="0">
                <a:effectLst/>
                <a:latin typeface="Consolas" panose="020B0609020204030204" pitchFamily="49" charset="0"/>
              </a:rPr>
              <a:t>(</a:t>
            </a:r>
            <a:r>
              <a:rPr lang="en-PH" sz="1200" b="0" dirty="0" err="1">
                <a:effectLst/>
                <a:latin typeface="Consolas" panose="020B0609020204030204" pitchFamily="49" charset="0"/>
              </a:rPr>
              <a:t>x,y</a:t>
            </a:r>
            <a:r>
              <a:rPr lang="en-PH" sz="1200" b="0" dirty="0">
                <a:effectLst/>
                <a:latin typeface="Consolas" panose="020B0609020204030204" pitchFamily="49" charset="0"/>
              </a:rPr>
              <a:t>)</a:t>
            </a:r>
          </a:p>
          <a:p>
            <a:r>
              <a:rPr lang="en-PH" sz="1200" b="0" dirty="0">
                <a:effectLst/>
                <a:latin typeface="Consolas" panose="020B0609020204030204" pitchFamily="49" charset="0"/>
              </a:rPr>
              <a:t>    </a:t>
            </a:r>
            <a:r>
              <a:rPr lang="en-PH" sz="1200" b="0" dirty="0" err="1">
                <a:effectLst/>
                <a:latin typeface="Consolas" panose="020B0609020204030204" pitchFamily="49" charset="0"/>
              </a:rPr>
              <a:t>cen</a:t>
            </a:r>
            <a:r>
              <a:rPr lang="en-PH" sz="1200" b="0" dirty="0">
                <a:effectLst/>
                <a:latin typeface="Consolas" panose="020B0609020204030204" pitchFamily="49" charset="0"/>
              </a:rPr>
              <a:t> = []</a:t>
            </a:r>
          </a:p>
          <a:p>
            <a:r>
              <a:rPr lang="en-PH" sz="1200" b="0" dirty="0">
                <a:effectLst/>
                <a:latin typeface="Consolas" panose="020B0609020204030204" pitchFamily="49" charset="0"/>
              </a:rPr>
              <a:t>    if number%2 == 0: #If even number of circles, include the circle at the origin</a:t>
            </a:r>
          </a:p>
          <a:p>
            <a:r>
              <a:rPr lang="en-PH" sz="1200" b="0" dirty="0">
                <a:effectLst/>
                <a:latin typeface="Consolas" panose="020B0609020204030204" pitchFamily="49" charset="0"/>
              </a:rPr>
              <a:t>        for </a:t>
            </a:r>
            <a:r>
              <a:rPr lang="en-PH" sz="1200" b="0" dirty="0" err="1">
                <a:effectLst/>
                <a:latin typeface="Consolas" panose="020B0609020204030204" pitchFamily="49" charset="0"/>
              </a:rPr>
              <a:t>i</a:t>
            </a:r>
            <a:r>
              <a:rPr lang="en-PH" sz="1200" b="0" dirty="0">
                <a:effectLst/>
                <a:latin typeface="Consolas" panose="020B0609020204030204" pitchFamily="49" charset="0"/>
              </a:rPr>
              <a:t> in range(1,number//2 +1): </a:t>
            </a:r>
          </a:p>
          <a:p>
            <a:r>
              <a:rPr lang="en-PH" sz="1200" b="0" dirty="0">
                <a:effectLst/>
                <a:latin typeface="Consolas" panose="020B0609020204030204" pitchFamily="49" charset="0"/>
              </a:rPr>
              <a:t>            </a:t>
            </a:r>
            <a:r>
              <a:rPr lang="en-PH" sz="1200" b="0" dirty="0" err="1">
                <a:effectLst/>
                <a:latin typeface="Consolas" panose="020B0609020204030204" pitchFamily="49" charset="0"/>
              </a:rPr>
              <a:t>cen.append</a:t>
            </a:r>
            <a:r>
              <a:rPr lang="en-PH" sz="1200" b="0" dirty="0">
                <a:effectLst/>
                <a:latin typeface="Consolas" panose="020B0609020204030204" pitchFamily="49" charset="0"/>
              </a:rPr>
              <a:t>((0,i/number))</a:t>
            </a:r>
          </a:p>
          <a:p>
            <a:r>
              <a:rPr lang="en-PH" sz="1200" b="0" dirty="0">
                <a:effectLst/>
                <a:latin typeface="Consolas" panose="020B0609020204030204" pitchFamily="49" charset="0"/>
              </a:rPr>
              <a:t>            </a:t>
            </a:r>
            <a:r>
              <a:rPr lang="en-PH" sz="1200" b="0" dirty="0" err="1">
                <a:effectLst/>
                <a:latin typeface="Consolas" panose="020B0609020204030204" pitchFamily="49" charset="0"/>
              </a:rPr>
              <a:t>cen.append</a:t>
            </a:r>
            <a:r>
              <a:rPr lang="en-PH" sz="1200" b="0" dirty="0">
                <a:effectLst/>
                <a:latin typeface="Consolas" panose="020B0609020204030204" pitchFamily="49" charset="0"/>
              </a:rPr>
              <a:t>((0, -</a:t>
            </a:r>
            <a:r>
              <a:rPr lang="en-PH" sz="1200" b="0" dirty="0" err="1">
                <a:effectLst/>
                <a:latin typeface="Consolas" panose="020B0609020204030204" pitchFamily="49" charset="0"/>
              </a:rPr>
              <a:t>i</a:t>
            </a:r>
            <a:r>
              <a:rPr lang="en-PH" sz="1200" b="0" dirty="0">
                <a:effectLst/>
                <a:latin typeface="Consolas" panose="020B0609020204030204" pitchFamily="49" charset="0"/>
              </a:rPr>
              <a:t>/number)) </a:t>
            </a:r>
          </a:p>
          <a:p>
            <a:r>
              <a:rPr lang="en-PH" sz="1200" b="0" dirty="0">
                <a:effectLst/>
                <a:latin typeface="Consolas" panose="020B0609020204030204" pitchFamily="49" charset="0"/>
              </a:rPr>
              <a:t>    if number%2 == 1: #If odd number circles, do not include circle centered at origin</a:t>
            </a:r>
          </a:p>
          <a:p>
            <a:r>
              <a:rPr lang="en-PH" sz="1200" b="0" dirty="0">
                <a:effectLst/>
                <a:latin typeface="Consolas" panose="020B0609020204030204" pitchFamily="49" charset="0"/>
              </a:rPr>
              <a:t>        for </a:t>
            </a:r>
            <a:r>
              <a:rPr lang="en-PH" sz="1200" b="0" dirty="0" err="1">
                <a:effectLst/>
                <a:latin typeface="Consolas" panose="020B0609020204030204" pitchFamily="49" charset="0"/>
              </a:rPr>
              <a:t>i</a:t>
            </a:r>
            <a:r>
              <a:rPr lang="en-PH" sz="1200" b="0" dirty="0">
                <a:effectLst/>
                <a:latin typeface="Consolas" panose="020B0609020204030204" pitchFamily="49" charset="0"/>
              </a:rPr>
              <a:t> in range(1,number//2 +1): </a:t>
            </a:r>
          </a:p>
          <a:p>
            <a:r>
              <a:rPr lang="en-PH" sz="1200" b="0" dirty="0">
                <a:effectLst/>
                <a:latin typeface="Consolas" panose="020B0609020204030204" pitchFamily="49" charset="0"/>
              </a:rPr>
              <a:t>            </a:t>
            </a:r>
            <a:r>
              <a:rPr lang="en-PH" sz="1200" b="0" dirty="0" err="1">
                <a:effectLst/>
                <a:latin typeface="Consolas" panose="020B0609020204030204" pitchFamily="49" charset="0"/>
              </a:rPr>
              <a:t>cen.append</a:t>
            </a:r>
            <a:r>
              <a:rPr lang="en-PH" sz="1200" b="0" dirty="0">
                <a:effectLst/>
                <a:latin typeface="Consolas" panose="020B0609020204030204" pitchFamily="49" charset="0"/>
              </a:rPr>
              <a:t>((0,i/number))</a:t>
            </a:r>
          </a:p>
          <a:p>
            <a:r>
              <a:rPr lang="en-PH" sz="1200" b="0" dirty="0">
                <a:effectLst/>
                <a:latin typeface="Consolas" panose="020B0609020204030204" pitchFamily="49" charset="0"/>
              </a:rPr>
              <a:t>            </a:t>
            </a:r>
            <a:r>
              <a:rPr lang="en-PH" sz="1200" b="0" dirty="0" err="1">
                <a:effectLst/>
                <a:latin typeface="Consolas" panose="020B0609020204030204" pitchFamily="49" charset="0"/>
              </a:rPr>
              <a:t>cen.append</a:t>
            </a:r>
            <a:r>
              <a:rPr lang="en-PH" sz="1200" b="0" dirty="0">
                <a:effectLst/>
                <a:latin typeface="Consolas" panose="020B0609020204030204" pitchFamily="49" charset="0"/>
              </a:rPr>
              <a:t>((0, -</a:t>
            </a:r>
            <a:r>
              <a:rPr lang="en-PH" sz="1200" b="0" dirty="0" err="1">
                <a:effectLst/>
                <a:latin typeface="Consolas" panose="020B0609020204030204" pitchFamily="49" charset="0"/>
              </a:rPr>
              <a:t>i</a:t>
            </a:r>
            <a:r>
              <a:rPr lang="en-PH" sz="1200" b="0" dirty="0">
                <a:effectLst/>
                <a:latin typeface="Consolas" panose="020B0609020204030204" pitchFamily="49" charset="0"/>
              </a:rPr>
              <a:t>/number)) </a:t>
            </a:r>
          </a:p>
          <a:p>
            <a:r>
              <a:rPr lang="en-PH" sz="1200" b="0" dirty="0">
                <a:effectLst/>
                <a:latin typeface="Consolas" panose="020B0609020204030204" pitchFamily="49" charset="0"/>
              </a:rPr>
              <a:t>        </a:t>
            </a:r>
            <a:r>
              <a:rPr lang="en-PH" sz="1200" b="0" dirty="0" err="1">
                <a:effectLst/>
                <a:latin typeface="Consolas" panose="020B0609020204030204" pitchFamily="49" charset="0"/>
              </a:rPr>
              <a:t>cen.append</a:t>
            </a:r>
            <a:r>
              <a:rPr lang="en-PH" sz="1200" b="0" dirty="0">
                <a:effectLst/>
                <a:latin typeface="Consolas" panose="020B0609020204030204" pitchFamily="49" charset="0"/>
              </a:rPr>
              <a:t>((0,0))</a:t>
            </a:r>
          </a:p>
          <a:p>
            <a:r>
              <a:rPr lang="en-PH" sz="1200" b="0" dirty="0">
                <a:effectLst/>
                <a:latin typeface="Consolas" panose="020B0609020204030204" pitchFamily="49" charset="0"/>
              </a:rPr>
              <a:t>    A = </a:t>
            </a:r>
            <a:r>
              <a:rPr lang="en-PH" sz="1200" b="0" dirty="0" err="1">
                <a:effectLst/>
                <a:latin typeface="Consolas" panose="020B0609020204030204" pitchFamily="49" charset="0"/>
              </a:rPr>
              <a:t>np.zeros</a:t>
            </a:r>
            <a:r>
              <a:rPr lang="en-PH" sz="1200" b="0" dirty="0">
                <a:effectLst/>
                <a:latin typeface="Consolas" panose="020B0609020204030204" pitchFamily="49" charset="0"/>
              </a:rPr>
              <a:t>((N,N)) </a:t>
            </a:r>
          </a:p>
          <a:p>
            <a:r>
              <a:rPr lang="en-PH" sz="1200" b="0" dirty="0">
                <a:effectLst/>
                <a:latin typeface="Consolas" panose="020B0609020204030204" pitchFamily="49" charset="0"/>
              </a:rPr>
              <a:t>    for c in </a:t>
            </a:r>
            <a:r>
              <a:rPr lang="en-PH" sz="1200" b="0" dirty="0" err="1">
                <a:effectLst/>
                <a:latin typeface="Consolas" panose="020B0609020204030204" pitchFamily="49" charset="0"/>
              </a:rPr>
              <a:t>cen</a:t>
            </a:r>
            <a:r>
              <a:rPr lang="en-PH" sz="1200" b="0" dirty="0">
                <a:effectLst/>
                <a:latin typeface="Consolas" panose="020B0609020204030204" pitchFamily="49" charset="0"/>
              </a:rPr>
              <a:t>:</a:t>
            </a:r>
          </a:p>
          <a:p>
            <a:r>
              <a:rPr lang="en-PH" sz="1200" b="0" dirty="0">
                <a:effectLst/>
                <a:latin typeface="Consolas" panose="020B0609020204030204" pitchFamily="49" charset="0"/>
              </a:rPr>
              <a:t>        R = </a:t>
            </a:r>
            <a:r>
              <a:rPr lang="en-PH" sz="1200" b="0" dirty="0" err="1">
                <a:effectLst/>
                <a:latin typeface="Consolas" panose="020B0609020204030204" pitchFamily="49" charset="0"/>
              </a:rPr>
              <a:t>np.sqrt</a:t>
            </a:r>
            <a:r>
              <a:rPr lang="en-PH" sz="1200" b="0" dirty="0">
                <a:effectLst/>
                <a:latin typeface="Consolas" panose="020B0609020204030204" pitchFamily="49" charset="0"/>
              </a:rPr>
              <a:t>((</a:t>
            </a:r>
            <a:r>
              <a:rPr lang="en-PH" sz="1200" b="0" dirty="0" err="1">
                <a:effectLst/>
                <a:latin typeface="Consolas" panose="020B0609020204030204" pitchFamily="49" charset="0"/>
              </a:rPr>
              <a:t>X-c</a:t>
            </a:r>
            <a:r>
              <a:rPr lang="en-PH" sz="1200" b="0" dirty="0">
                <a:effectLst/>
                <a:latin typeface="Consolas" panose="020B0609020204030204" pitchFamily="49" charset="0"/>
              </a:rPr>
              <a:t>[1])**2 + (Y)**2) #Setup an </a:t>
            </a:r>
            <a:r>
              <a:rPr lang="en-PH" sz="1200" b="0" dirty="0" err="1">
                <a:effectLst/>
                <a:latin typeface="Consolas" panose="020B0609020204030204" pitchFamily="49" charset="0"/>
              </a:rPr>
              <a:t>offcenter</a:t>
            </a:r>
            <a:r>
              <a:rPr lang="en-PH" sz="1200" b="0" dirty="0">
                <a:effectLst/>
                <a:latin typeface="Consolas" panose="020B0609020204030204" pitchFamily="49" charset="0"/>
              </a:rPr>
              <a:t> circle.</a:t>
            </a:r>
          </a:p>
          <a:p>
            <a:r>
              <a:rPr lang="en-PH" sz="1200" b="0" dirty="0">
                <a:effectLst/>
                <a:latin typeface="Consolas" panose="020B0609020204030204" pitchFamily="49" charset="0"/>
              </a:rPr>
              <a:t>        A[</a:t>
            </a:r>
            <a:r>
              <a:rPr lang="en-PH" sz="1200" b="0" dirty="0" err="1">
                <a:effectLst/>
                <a:latin typeface="Consolas" panose="020B0609020204030204" pitchFamily="49" charset="0"/>
              </a:rPr>
              <a:t>np.where</a:t>
            </a:r>
            <a:r>
              <a:rPr lang="en-PH" sz="1200" b="0" dirty="0">
                <a:effectLst/>
                <a:latin typeface="Consolas" panose="020B0609020204030204" pitchFamily="49" charset="0"/>
              </a:rPr>
              <a:t>(R&lt;radius)] = 1.0 </a:t>
            </a:r>
          </a:p>
          <a:p>
            <a:r>
              <a:rPr lang="en-PH" sz="1200" b="0" dirty="0">
                <a:effectLst/>
                <a:latin typeface="Consolas" panose="020B0609020204030204" pitchFamily="49" charset="0"/>
              </a:rPr>
              <a:t>    return A </a:t>
            </a:r>
          </a:p>
        </p:txBody>
      </p:sp>
      <p:sp>
        <p:nvSpPr>
          <p:cNvPr id="10" name="TextBox 9">
            <a:extLst>
              <a:ext uri="{FF2B5EF4-FFF2-40B4-BE49-F238E27FC236}">
                <a16:creationId xmlns:a16="http://schemas.microsoft.com/office/drawing/2014/main" id="{AA3C05AE-9CE2-7D91-6B68-7CDA8CCB749E}"/>
              </a:ext>
            </a:extLst>
          </p:cNvPr>
          <p:cNvSpPr txBox="1"/>
          <p:nvPr/>
        </p:nvSpPr>
        <p:spPr>
          <a:xfrm>
            <a:off x="770772" y="1461246"/>
            <a:ext cx="6094562" cy="369332"/>
          </a:xfrm>
          <a:prstGeom prst="rect">
            <a:avLst/>
          </a:prstGeom>
          <a:noFill/>
        </p:spPr>
        <p:txBody>
          <a:bodyPr wrap="square">
            <a:spAutoFit/>
          </a:bodyPr>
          <a:lstStyle/>
          <a:p>
            <a:pPr algn="just"/>
            <a:r>
              <a:rPr lang="en-PH" sz="1800" i="0" dirty="0"/>
              <a:t>Here’s the code for the generation of n symmetric circles</a:t>
            </a:r>
            <a:endParaRPr lang="en-PH" sz="2000" i="0" dirty="0"/>
          </a:p>
        </p:txBody>
      </p:sp>
    </p:spTree>
    <p:extLst>
      <p:ext uri="{BB962C8B-B14F-4D97-AF65-F5344CB8AC3E}">
        <p14:creationId xmlns:p14="http://schemas.microsoft.com/office/powerpoint/2010/main" val="315596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Squares</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587506"/>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6" name="Text Placeholder 2">
            <a:extLst>
              <a:ext uri="{FF2B5EF4-FFF2-40B4-BE49-F238E27FC236}">
                <a16:creationId xmlns:a16="http://schemas.microsoft.com/office/drawing/2014/main" id="{5786BA6D-E39E-46DC-6C50-F36F3A4B1ADB}"/>
              </a:ext>
            </a:extLst>
          </p:cNvPr>
          <p:cNvSpPr txBox="1">
            <a:spLocks/>
          </p:cNvSpPr>
          <p:nvPr/>
        </p:nvSpPr>
        <p:spPr>
          <a:xfrm>
            <a:off x="604900" y="5292851"/>
            <a:ext cx="10671048" cy="1263224"/>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PH" sz="1100" i="0" dirty="0"/>
              <a:t>The same case can be said for two squares. Since they are symmetric on the x-axis, we expect a sinusoidal grating to appear in the 2D FFT modulus. Moreover, the associated diffraction pattern through a square aperture will also be observed in the FFT image. </a:t>
            </a:r>
          </a:p>
        </p:txBody>
      </p:sp>
      <p:pic>
        <p:nvPicPr>
          <p:cNvPr id="4" name="Picture 3" descr="Chart&#10;&#10;Description automatically generated">
            <a:extLst>
              <a:ext uri="{FF2B5EF4-FFF2-40B4-BE49-F238E27FC236}">
                <a16:creationId xmlns:a16="http://schemas.microsoft.com/office/drawing/2014/main" id="{6F527FF4-BE39-3AC5-F40C-82FAA7B66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377" y="1186228"/>
            <a:ext cx="8213246" cy="4106623"/>
          </a:xfrm>
          <a:prstGeom prst="rect">
            <a:avLst/>
          </a:prstGeom>
        </p:spPr>
      </p:pic>
    </p:spTree>
    <p:extLst>
      <p:ext uri="{BB962C8B-B14F-4D97-AF65-F5344CB8AC3E}">
        <p14:creationId xmlns:p14="http://schemas.microsoft.com/office/powerpoint/2010/main" val="523560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Squares</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587506"/>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6" name="Text Placeholder 2">
            <a:extLst>
              <a:ext uri="{FF2B5EF4-FFF2-40B4-BE49-F238E27FC236}">
                <a16:creationId xmlns:a16="http://schemas.microsoft.com/office/drawing/2014/main" id="{5786BA6D-E39E-46DC-6C50-F36F3A4B1ADB}"/>
              </a:ext>
            </a:extLst>
          </p:cNvPr>
          <p:cNvSpPr txBox="1">
            <a:spLocks/>
          </p:cNvSpPr>
          <p:nvPr/>
        </p:nvSpPr>
        <p:spPr>
          <a:xfrm>
            <a:off x="604900" y="5292851"/>
            <a:ext cx="10671048" cy="1263224"/>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n-PH" sz="1100" i="0" dirty="0"/>
              <a:t>The same case can be said for two squares. Since they are symmetric on the x-axis, we expect a sinusoidal grating to appear in the 2D FFT modulus. Moreover, the associated diffraction pattern through a square aperture will also be observed in the FFT image. </a:t>
            </a:r>
          </a:p>
        </p:txBody>
      </p:sp>
      <p:pic>
        <p:nvPicPr>
          <p:cNvPr id="4" name="Picture 3" descr="Chart&#10;&#10;Description automatically generated">
            <a:extLst>
              <a:ext uri="{FF2B5EF4-FFF2-40B4-BE49-F238E27FC236}">
                <a16:creationId xmlns:a16="http://schemas.microsoft.com/office/drawing/2014/main" id="{6F527FF4-BE39-3AC5-F40C-82FAA7B66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377" y="1186228"/>
            <a:ext cx="8213246" cy="4106623"/>
          </a:xfrm>
          <a:prstGeom prst="rect">
            <a:avLst/>
          </a:prstGeom>
        </p:spPr>
      </p:pic>
    </p:spTree>
    <p:extLst>
      <p:ext uri="{BB962C8B-B14F-4D97-AF65-F5344CB8AC3E}">
        <p14:creationId xmlns:p14="http://schemas.microsoft.com/office/powerpoint/2010/main" val="3986165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800" dirty="0"/>
              <a:t>Sinusoids</a:t>
            </a:r>
          </a:p>
        </p:txBody>
      </p:sp>
      <p:sp>
        <p:nvSpPr>
          <p:cNvPr id="10" name="Text Placeholder 2">
            <a:extLst>
              <a:ext uri="{FF2B5EF4-FFF2-40B4-BE49-F238E27FC236}">
                <a16:creationId xmlns:a16="http://schemas.microsoft.com/office/drawing/2014/main" id="{0E7FA5AF-0A44-1BD4-7D9B-3C8D7F83ADBA}"/>
              </a:ext>
            </a:extLst>
          </p:cNvPr>
          <p:cNvSpPr txBox="1">
            <a:spLocks/>
          </p:cNvSpPr>
          <p:nvPr/>
        </p:nvSpPr>
        <p:spPr>
          <a:xfrm>
            <a:off x="763051" y="1413926"/>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To construct a 2D sinusoid with a phase angle (how rotated or “tilted” it is) and the frequency (“grating spacing”), the following code is implemented.</a:t>
            </a:r>
          </a:p>
        </p:txBody>
      </p:sp>
      <p:sp>
        <p:nvSpPr>
          <p:cNvPr id="12" name="TextBox 11">
            <a:extLst>
              <a:ext uri="{FF2B5EF4-FFF2-40B4-BE49-F238E27FC236}">
                <a16:creationId xmlns:a16="http://schemas.microsoft.com/office/drawing/2014/main" id="{E762717E-CBBC-4E69-65F0-F3D380E95E25}"/>
              </a:ext>
            </a:extLst>
          </p:cNvPr>
          <p:cNvSpPr txBox="1"/>
          <p:nvPr/>
        </p:nvSpPr>
        <p:spPr>
          <a:xfrm>
            <a:off x="763050" y="2766543"/>
            <a:ext cx="10671047" cy="2031325"/>
          </a:xfrm>
          <a:prstGeom prst="rect">
            <a:avLst/>
          </a:prstGeom>
          <a:noFill/>
        </p:spPr>
        <p:txBody>
          <a:bodyPr wrap="square">
            <a:spAutoFit/>
          </a:bodyPr>
          <a:lstStyle/>
          <a:p>
            <a:r>
              <a:rPr lang="en-PH" b="0" dirty="0">
                <a:effectLst/>
                <a:latin typeface="Consolas" panose="020B0609020204030204" pitchFamily="49" charset="0"/>
              </a:rPr>
              <a:t>def </a:t>
            </a:r>
            <a:r>
              <a:rPr lang="en-PH" b="0" dirty="0" err="1">
                <a:effectLst/>
                <a:latin typeface="Consolas" panose="020B0609020204030204" pitchFamily="49" charset="0"/>
              </a:rPr>
              <a:t>corrugated_roof</a:t>
            </a:r>
            <a:r>
              <a:rPr lang="en-PH" b="0" dirty="0">
                <a:effectLst/>
                <a:latin typeface="Consolas" panose="020B0609020204030204" pitchFamily="49" charset="0"/>
              </a:rPr>
              <a:t>(theta, f, N=200): #Theta is measured with respect to vertical.</a:t>
            </a:r>
          </a:p>
          <a:p>
            <a:r>
              <a:rPr lang="en-PH" b="0" dirty="0">
                <a:effectLst/>
                <a:latin typeface="Consolas" panose="020B0609020204030204" pitchFamily="49" charset="0"/>
              </a:rPr>
              <a:t>    x = </a:t>
            </a:r>
            <a:r>
              <a:rPr lang="en-PH" b="0" dirty="0" err="1">
                <a:effectLst/>
                <a:latin typeface="Consolas" panose="020B0609020204030204" pitchFamily="49" charset="0"/>
              </a:rPr>
              <a:t>np.linspace</a:t>
            </a:r>
            <a:r>
              <a:rPr lang="en-PH" b="0" dirty="0">
                <a:effectLst/>
                <a:latin typeface="Consolas" panose="020B0609020204030204" pitchFamily="49" charset="0"/>
              </a:rPr>
              <a:t>(-2,2,num = N)</a:t>
            </a:r>
          </a:p>
          <a:p>
            <a:r>
              <a:rPr lang="en-PH" b="0" dirty="0">
                <a:effectLst/>
                <a:latin typeface="Consolas" panose="020B0609020204030204" pitchFamily="49" charset="0"/>
              </a:rPr>
              <a:t>    y = x </a:t>
            </a:r>
          </a:p>
          <a:p>
            <a:r>
              <a:rPr lang="en-PH" b="0" dirty="0">
                <a:effectLst/>
                <a:latin typeface="Consolas" panose="020B0609020204030204" pitchFamily="49" charset="0"/>
              </a:rPr>
              <a:t>    X,Y = </a:t>
            </a:r>
            <a:r>
              <a:rPr lang="en-PH" b="0" dirty="0" err="1">
                <a:effectLst/>
                <a:latin typeface="Consolas" panose="020B0609020204030204" pitchFamily="49" charset="0"/>
              </a:rPr>
              <a:t>np.meshgrid</a:t>
            </a:r>
            <a:r>
              <a:rPr lang="en-PH" b="0" dirty="0">
                <a:effectLst/>
                <a:latin typeface="Consolas" panose="020B0609020204030204" pitchFamily="49" charset="0"/>
              </a:rPr>
              <a:t>(</a:t>
            </a:r>
            <a:r>
              <a:rPr lang="en-PH" b="0" dirty="0" err="1">
                <a:effectLst/>
                <a:latin typeface="Consolas" panose="020B0609020204030204" pitchFamily="49" charset="0"/>
              </a:rPr>
              <a:t>x,y</a:t>
            </a:r>
            <a:r>
              <a:rPr lang="en-PH" b="0" dirty="0">
                <a:effectLst/>
                <a:latin typeface="Consolas" panose="020B0609020204030204" pitchFamily="49" charset="0"/>
              </a:rPr>
              <a:t>)</a:t>
            </a:r>
          </a:p>
          <a:p>
            <a:r>
              <a:rPr lang="en-PH" b="0" dirty="0">
                <a:effectLst/>
                <a:latin typeface="Consolas" panose="020B0609020204030204" pitchFamily="49" charset="0"/>
              </a:rPr>
              <a:t>    omega = 2*</a:t>
            </a:r>
            <a:r>
              <a:rPr lang="en-PH" b="0" dirty="0" err="1">
                <a:effectLst/>
                <a:latin typeface="Consolas" panose="020B0609020204030204" pitchFamily="49" charset="0"/>
              </a:rPr>
              <a:t>np.pi</a:t>
            </a:r>
            <a:r>
              <a:rPr lang="en-PH" b="0" dirty="0">
                <a:effectLst/>
                <a:latin typeface="Consolas" panose="020B0609020204030204" pitchFamily="49" charset="0"/>
              </a:rPr>
              <a:t>*f </a:t>
            </a:r>
          </a:p>
          <a:p>
            <a:r>
              <a:rPr lang="en-PH" b="0" dirty="0">
                <a:effectLst/>
                <a:latin typeface="Consolas" panose="020B0609020204030204" pitchFamily="49" charset="0"/>
              </a:rPr>
              <a:t>    </a:t>
            </a:r>
            <a:r>
              <a:rPr lang="en-PH" b="0" dirty="0" err="1">
                <a:effectLst/>
                <a:latin typeface="Consolas" panose="020B0609020204030204" pitchFamily="49" charset="0"/>
              </a:rPr>
              <a:t>vals</a:t>
            </a:r>
            <a:r>
              <a:rPr lang="en-PH" b="0" dirty="0">
                <a:effectLst/>
                <a:latin typeface="Consolas" panose="020B0609020204030204" pitchFamily="49" charset="0"/>
              </a:rPr>
              <a:t> = 0.5*</a:t>
            </a:r>
            <a:r>
              <a:rPr lang="en-PH" b="0" dirty="0" err="1">
                <a:effectLst/>
                <a:latin typeface="Consolas" panose="020B0609020204030204" pitchFamily="49" charset="0"/>
              </a:rPr>
              <a:t>np.sin</a:t>
            </a:r>
            <a:r>
              <a:rPr lang="en-PH" b="0" dirty="0">
                <a:effectLst/>
                <a:latin typeface="Consolas" panose="020B0609020204030204" pitchFamily="49" charset="0"/>
              </a:rPr>
              <a:t>(omega*(X*</a:t>
            </a:r>
            <a:r>
              <a:rPr lang="en-PH" b="0" dirty="0" err="1">
                <a:effectLst/>
                <a:latin typeface="Consolas" panose="020B0609020204030204" pitchFamily="49" charset="0"/>
              </a:rPr>
              <a:t>np.sin</a:t>
            </a:r>
            <a:r>
              <a:rPr lang="en-PH" b="0" dirty="0">
                <a:effectLst/>
                <a:latin typeface="Consolas" panose="020B0609020204030204" pitchFamily="49" charset="0"/>
              </a:rPr>
              <a:t>(theta) + Y*</a:t>
            </a:r>
            <a:r>
              <a:rPr lang="en-PH" b="0" dirty="0" err="1">
                <a:effectLst/>
                <a:latin typeface="Consolas" panose="020B0609020204030204" pitchFamily="49" charset="0"/>
              </a:rPr>
              <a:t>np.cos</a:t>
            </a:r>
            <a:r>
              <a:rPr lang="en-PH" b="0" dirty="0">
                <a:effectLst/>
                <a:latin typeface="Consolas" panose="020B0609020204030204" pitchFamily="49" charset="0"/>
              </a:rPr>
              <a:t>(theta))) </a:t>
            </a:r>
          </a:p>
          <a:p>
            <a:r>
              <a:rPr lang="en-PH" b="0" dirty="0">
                <a:effectLst/>
                <a:latin typeface="Consolas" panose="020B0609020204030204" pitchFamily="49" charset="0"/>
              </a:rPr>
              <a:t>    return </a:t>
            </a:r>
            <a:r>
              <a:rPr lang="en-PH" b="0" dirty="0" err="1">
                <a:effectLst/>
                <a:latin typeface="Consolas" panose="020B0609020204030204" pitchFamily="49" charset="0"/>
              </a:rPr>
              <a:t>vals</a:t>
            </a:r>
            <a:r>
              <a:rPr lang="en-PH" b="0" dirty="0">
                <a:effectLst/>
                <a:latin typeface="Consolas" panose="020B0609020204030204" pitchFamily="49" charset="0"/>
              </a:rPr>
              <a:t> </a:t>
            </a:r>
          </a:p>
        </p:txBody>
      </p:sp>
      <p:sp>
        <p:nvSpPr>
          <p:cNvPr id="13" name="Text Placeholder 2">
            <a:extLst>
              <a:ext uri="{FF2B5EF4-FFF2-40B4-BE49-F238E27FC236}">
                <a16:creationId xmlns:a16="http://schemas.microsoft.com/office/drawing/2014/main" id="{FE19084C-5AE8-7EED-7E16-0296AFA9211B}"/>
              </a:ext>
            </a:extLst>
          </p:cNvPr>
          <p:cNvSpPr txBox="1">
            <a:spLocks/>
          </p:cNvSpPr>
          <p:nvPr/>
        </p:nvSpPr>
        <p:spPr>
          <a:xfrm>
            <a:off x="763050" y="5129035"/>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This creates an </a:t>
            </a:r>
            <a:r>
              <a:rPr lang="en-PH" i="0" dirty="0" err="1"/>
              <a:t>NxN</a:t>
            </a:r>
            <a:r>
              <a:rPr lang="en-PH" i="0" dirty="0"/>
              <a:t> </a:t>
            </a:r>
            <a:r>
              <a:rPr lang="en-PH" i="0" dirty="0" err="1"/>
              <a:t>xy</a:t>
            </a:r>
            <a:r>
              <a:rPr lang="en-PH" i="0" dirty="0"/>
              <a:t>-grid whose z-values are </a:t>
            </a:r>
            <a:r>
              <a:rPr lang="en-PH" i="0" dirty="0" err="1"/>
              <a:t>vals</a:t>
            </a:r>
            <a:r>
              <a:rPr lang="en-PH" i="0" dirty="0"/>
              <a:t>, as defined. This function returns a NumPy array, in which we can perform np.fft.fft2 (then performing </a:t>
            </a:r>
            <a:r>
              <a:rPr lang="en-PH" i="0" dirty="0" err="1"/>
              <a:t>fftshift</a:t>
            </a:r>
            <a:r>
              <a:rPr lang="en-PH" i="0" dirty="0"/>
              <a:t> to zero-center it).</a:t>
            </a:r>
          </a:p>
        </p:txBody>
      </p:sp>
    </p:spTree>
    <p:extLst>
      <p:ext uri="{BB962C8B-B14F-4D97-AF65-F5344CB8AC3E}">
        <p14:creationId xmlns:p14="http://schemas.microsoft.com/office/powerpoint/2010/main" val="2796921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8ED6-35DC-97C1-9BF5-3AA0667B8088}"/>
              </a:ext>
            </a:extLst>
          </p:cNvPr>
          <p:cNvSpPr>
            <a:spLocks noGrp="1"/>
          </p:cNvSpPr>
          <p:nvPr>
            <p:ph type="title"/>
          </p:nvPr>
        </p:nvSpPr>
        <p:spPr/>
        <p:txBody>
          <a:bodyPr/>
          <a:lstStyle/>
          <a:p>
            <a:r>
              <a:rPr lang="en-PH" dirty="0"/>
              <a:t>Objectives</a:t>
            </a:r>
          </a:p>
        </p:txBody>
      </p:sp>
      <p:sp>
        <p:nvSpPr>
          <p:cNvPr id="3" name="Content Placeholder 2">
            <a:extLst>
              <a:ext uri="{FF2B5EF4-FFF2-40B4-BE49-F238E27FC236}">
                <a16:creationId xmlns:a16="http://schemas.microsoft.com/office/drawing/2014/main" id="{2687A151-CD90-92F3-8F0C-5E8236683715}"/>
              </a:ext>
            </a:extLst>
          </p:cNvPr>
          <p:cNvSpPr>
            <a:spLocks noGrp="1"/>
          </p:cNvSpPr>
          <p:nvPr>
            <p:ph idx="1"/>
          </p:nvPr>
        </p:nvSpPr>
        <p:spPr/>
        <p:txBody>
          <a:bodyPr/>
          <a:lstStyle/>
          <a:p>
            <a:r>
              <a:rPr lang="en-PH" dirty="0">
                <a:solidFill>
                  <a:schemeClr val="tx1"/>
                </a:solidFill>
              </a:rPr>
              <a:t>Investigate the effect on the 2D FFT of a 2D sinusoid with varying phase and frequency.</a:t>
            </a:r>
          </a:p>
          <a:p>
            <a:r>
              <a:rPr lang="en-PH" dirty="0">
                <a:solidFill>
                  <a:schemeClr val="tx1"/>
                </a:solidFill>
              </a:rPr>
              <a:t>Investigate the effect on the 2D FFT as multiple sinusoids are superimposed.</a:t>
            </a:r>
          </a:p>
          <a:p>
            <a:r>
              <a:rPr lang="en-PH" dirty="0">
                <a:solidFill>
                  <a:schemeClr val="tx1"/>
                </a:solidFill>
              </a:rPr>
              <a:t>Perform image processing by filtering in the Fourier space.</a:t>
            </a:r>
          </a:p>
          <a:p>
            <a:r>
              <a:rPr lang="en-PH" dirty="0"/>
              <a:t>Investigate the corresponding FFT of geometric shapes with varying properties.</a:t>
            </a:r>
          </a:p>
          <a:p>
            <a:r>
              <a:rPr lang="en-PH" dirty="0">
                <a:solidFill>
                  <a:srgbClr val="FF0000"/>
                </a:solidFill>
              </a:rPr>
              <a:t>Replicate a pattern using image convolution.</a:t>
            </a:r>
          </a:p>
          <a:p>
            <a:endParaRPr lang="en-PH" dirty="0"/>
          </a:p>
          <a:p>
            <a:endParaRPr lang="en-PH" dirty="0"/>
          </a:p>
        </p:txBody>
      </p:sp>
    </p:spTree>
    <p:extLst>
      <p:ext uri="{BB962C8B-B14F-4D97-AF65-F5344CB8AC3E}">
        <p14:creationId xmlns:p14="http://schemas.microsoft.com/office/powerpoint/2010/main" val="977948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Binarized Dots</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587506"/>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mc:AlternateContent xmlns:mc="http://schemas.openxmlformats.org/markup-compatibility/2006">
        <mc:Choice xmlns:a14="http://schemas.microsoft.com/office/drawing/2010/main" Requires="a14">
          <p:sp>
            <p:nvSpPr>
              <p:cNvPr id="11" name="Text Placeholder 2">
                <a:extLst>
                  <a:ext uri="{FF2B5EF4-FFF2-40B4-BE49-F238E27FC236}">
                    <a16:creationId xmlns:a16="http://schemas.microsoft.com/office/drawing/2014/main" id="{412EC6C1-EA85-4E1B-B3F3-50C8367CC042}"/>
                  </a:ext>
                </a:extLst>
              </p:cNvPr>
              <p:cNvSpPr txBox="1">
                <a:spLocks/>
              </p:cNvSpPr>
              <p:nvPr/>
            </p:nvSpPr>
            <p:spPr>
              <a:xfrm>
                <a:off x="863692" y="4776047"/>
                <a:ext cx="10671048" cy="1562297"/>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1600" i="0" dirty="0"/>
                  <a:t>The convolution of a pattern to a dot array (representing Dirac-delta functions) results in the replication of the pattern at the location of the dots. Indeed, if f(</a:t>
                </a:r>
                <a:r>
                  <a:rPr lang="en-PH" sz="1600" i="0" dirty="0" err="1"/>
                  <a:t>x,y</a:t>
                </a:r>
                <a:r>
                  <a:rPr lang="en-PH" sz="1600" i="0" dirty="0"/>
                  <a:t>) represents the pattern array, then:</a:t>
                </a:r>
              </a:p>
              <a:p>
                <a14:m>
                  <m:oMathPara xmlns:m="http://schemas.openxmlformats.org/officeDocument/2006/math">
                    <m:oMathParaPr>
                      <m:jc m:val="centerGroup"/>
                    </m:oMathParaPr>
                    <m:oMath xmlns:m="http://schemas.openxmlformats.org/officeDocument/2006/math">
                      <m:nary>
                        <m:naryPr>
                          <m:limLoc m:val="undOvr"/>
                          <m:subHide m:val="on"/>
                          <m:supHide m:val="on"/>
                          <m:ctrlPr>
                            <a:rPr lang="en-PH" sz="1600" i="1" smtClean="0">
                              <a:latin typeface="Cambria Math" panose="02040503050406030204" pitchFamily="18" charset="0"/>
                            </a:rPr>
                          </m:ctrlPr>
                        </m:naryPr>
                        <m:sub/>
                        <m:sup/>
                        <m:e>
                          <m:r>
                            <a:rPr lang="en-PH" sz="1600" b="0" i="1" smtClean="0">
                              <a:latin typeface="Cambria Math" panose="02040503050406030204" pitchFamily="18" charset="0"/>
                            </a:rPr>
                            <m:t>𝛿</m:t>
                          </m:r>
                          <m:d>
                            <m:dPr>
                              <m:ctrlPr>
                                <a:rPr lang="en-PH" sz="1600" b="0" i="1" smtClean="0">
                                  <a:latin typeface="Cambria Math" panose="02040503050406030204" pitchFamily="18" charset="0"/>
                                </a:rPr>
                              </m:ctrlPr>
                            </m:dPr>
                            <m:e>
                              <m:r>
                                <a:rPr lang="en-PH" sz="1600" b="0" i="1" smtClean="0">
                                  <a:latin typeface="Cambria Math" panose="02040503050406030204" pitchFamily="18" charset="0"/>
                                </a:rPr>
                                <m:t>𝑥</m:t>
                              </m:r>
                              <m:r>
                                <a:rPr lang="en-PH" sz="1600" b="0" i="1" smtClean="0">
                                  <a:latin typeface="Cambria Math" panose="02040503050406030204" pitchFamily="18" charset="0"/>
                                </a:rPr>
                                <m:t>−</m:t>
                              </m:r>
                              <m:sSub>
                                <m:sSubPr>
                                  <m:ctrlPr>
                                    <a:rPr lang="en-PH" sz="1600" b="0" i="1" smtClean="0">
                                      <a:latin typeface="Cambria Math" panose="02040503050406030204" pitchFamily="18" charset="0"/>
                                    </a:rPr>
                                  </m:ctrlPr>
                                </m:sSubPr>
                                <m:e>
                                  <m:r>
                                    <a:rPr lang="en-PH" sz="1600" b="0" i="1" smtClean="0">
                                      <a:latin typeface="Cambria Math" panose="02040503050406030204" pitchFamily="18" charset="0"/>
                                    </a:rPr>
                                    <m:t>𝑥</m:t>
                                  </m:r>
                                </m:e>
                                <m:sub>
                                  <m:r>
                                    <a:rPr lang="en-PH" sz="1600" b="0" i="1" smtClean="0">
                                      <a:latin typeface="Cambria Math" panose="02040503050406030204" pitchFamily="18" charset="0"/>
                                    </a:rPr>
                                    <m:t>0</m:t>
                                  </m:r>
                                </m:sub>
                              </m:sSub>
                              <m:r>
                                <a:rPr lang="en-PH" sz="1600" b="0" i="1" smtClean="0">
                                  <a:latin typeface="Cambria Math" panose="02040503050406030204" pitchFamily="18" charset="0"/>
                                </a:rPr>
                                <m:t>−</m:t>
                              </m:r>
                              <m:sSup>
                                <m:sSupPr>
                                  <m:ctrlPr>
                                    <a:rPr lang="en-PH" sz="1600" b="0" i="1" smtClean="0">
                                      <a:latin typeface="Cambria Math" panose="02040503050406030204" pitchFamily="18" charset="0"/>
                                    </a:rPr>
                                  </m:ctrlPr>
                                </m:sSupPr>
                                <m:e>
                                  <m:r>
                                    <a:rPr lang="en-PH" sz="1600" b="0" i="1" smtClean="0">
                                      <a:latin typeface="Cambria Math" panose="02040503050406030204" pitchFamily="18" charset="0"/>
                                    </a:rPr>
                                    <m:t>𝑥</m:t>
                                  </m:r>
                                </m:e>
                                <m:sup>
                                  <m:r>
                                    <a:rPr lang="en-PH" sz="1600" b="0" i="1" smtClean="0">
                                      <a:latin typeface="Cambria Math" panose="02040503050406030204" pitchFamily="18" charset="0"/>
                                    </a:rPr>
                                    <m:t>′</m:t>
                                  </m:r>
                                </m:sup>
                              </m:sSup>
                              <m:r>
                                <a:rPr lang="en-PH" sz="1600" b="0" i="1" smtClean="0">
                                  <a:latin typeface="Cambria Math" panose="02040503050406030204" pitchFamily="18" charset="0"/>
                                </a:rPr>
                                <m:t>, </m:t>
                              </m:r>
                              <m:r>
                                <a:rPr lang="en-PH" sz="1600" b="0" i="1" smtClean="0">
                                  <a:latin typeface="Cambria Math" panose="02040503050406030204" pitchFamily="18" charset="0"/>
                                </a:rPr>
                                <m:t>𝑦</m:t>
                              </m:r>
                              <m:r>
                                <a:rPr lang="en-PH" sz="1600" b="0" i="1" smtClean="0">
                                  <a:latin typeface="Cambria Math" panose="02040503050406030204" pitchFamily="18" charset="0"/>
                                </a:rPr>
                                <m:t>−</m:t>
                              </m:r>
                              <m:sSub>
                                <m:sSubPr>
                                  <m:ctrlPr>
                                    <a:rPr lang="en-PH" sz="1600" b="0" i="1" smtClean="0">
                                      <a:latin typeface="Cambria Math" panose="02040503050406030204" pitchFamily="18" charset="0"/>
                                    </a:rPr>
                                  </m:ctrlPr>
                                </m:sSubPr>
                                <m:e>
                                  <m:r>
                                    <a:rPr lang="en-PH" sz="1600" b="0" i="1" smtClean="0">
                                      <a:latin typeface="Cambria Math" panose="02040503050406030204" pitchFamily="18" charset="0"/>
                                    </a:rPr>
                                    <m:t>𝑦</m:t>
                                  </m:r>
                                </m:e>
                                <m:sub>
                                  <m:r>
                                    <a:rPr lang="en-PH" sz="1600" b="0" i="1" smtClean="0">
                                      <a:latin typeface="Cambria Math" panose="02040503050406030204" pitchFamily="18" charset="0"/>
                                    </a:rPr>
                                    <m:t>0</m:t>
                                  </m:r>
                                </m:sub>
                              </m:sSub>
                              <m:r>
                                <a:rPr lang="en-PH" sz="1600" b="0" i="1" smtClean="0">
                                  <a:latin typeface="Cambria Math" panose="02040503050406030204" pitchFamily="18" charset="0"/>
                                </a:rPr>
                                <m:t>−</m:t>
                              </m:r>
                              <m:sSup>
                                <m:sSupPr>
                                  <m:ctrlPr>
                                    <a:rPr lang="en-PH" sz="1600" b="0" i="1" smtClean="0">
                                      <a:latin typeface="Cambria Math" panose="02040503050406030204" pitchFamily="18" charset="0"/>
                                    </a:rPr>
                                  </m:ctrlPr>
                                </m:sSupPr>
                                <m:e>
                                  <m:r>
                                    <a:rPr lang="en-PH" sz="1600" b="0" i="1" smtClean="0">
                                      <a:latin typeface="Cambria Math" panose="02040503050406030204" pitchFamily="18" charset="0"/>
                                    </a:rPr>
                                    <m:t>𝑦</m:t>
                                  </m:r>
                                </m:e>
                                <m:sup>
                                  <m:r>
                                    <a:rPr lang="en-PH" sz="1600" b="0" i="1" smtClean="0">
                                      <a:latin typeface="Cambria Math" panose="02040503050406030204" pitchFamily="18" charset="0"/>
                                    </a:rPr>
                                    <m:t>′</m:t>
                                  </m:r>
                                </m:sup>
                              </m:sSup>
                            </m:e>
                          </m:d>
                          <m:r>
                            <a:rPr lang="en-PH" sz="1600" b="0" i="1" smtClean="0">
                              <a:latin typeface="Cambria Math" panose="02040503050406030204" pitchFamily="18" charset="0"/>
                            </a:rPr>
                            <m:t>𝑓</m:t>
                          </m:r>
                          <m:d>
                            <m:dPr>
                              <m:ctrlPr>
                                <a:rPr lang="en-PH" sz="1600" b="0" i="1" smtClean="0">
                                  <a:latin typeface="Cambria Math" panose="02040503050406030204" pitchFamily="18" charset="0"/>
                                </a:rPr>
                              </m:ctrlPr>
                            </m:dPr>
                            <m:e>
                              <m:sSup>
                                <m:sSupPr>
                                  <m:ctrlPr>
                                    <a:rPr lang="en-PH" sz="1600" b="0" i="1" smtClean="0">
                                      <a:latin typeface="Cambria Math" panose="02040503050406030204" pitchFamily="18" charset="0"/>
                                    </a:rPr>
                                  </m:ctrlPr>
                                </m:sSupPr>
                                <m:e>
                                  <m:r>
                                    <a:rPr lang="en-PH" sz="1600" b="0" i="1" smtClean="0">
                                      <a:latin typeface="Cambria Math" panose="02040503050406030204" pitchFamily="18" charset="0"/>
                                    </a:rPr>
                                    <m:t>𝑥</m:t>
                                  </m:r>
                                </m:e>
                                <m:sup>
                                  <m:r>
                                    <a:rPr lang="en-PH" sz="1600" b="0" i="1" smtClean="0">
                                      <a:latin typeface="Cambria Math" panose="02040503050406030204" pitchFamily="18" charset="0"/>
                                    </a:rPr>
                                    <m:t>′</m:t>
                                  </m:r>
                                </m:sup>
                              </m:sSup>
                              <m:r>
                                <a:rPr lang="en-PH" sz="1600" b="0" i="1" smtClean="0">
                                  <a:latin typeface="Cambria Math" panose="02040503050406030204" pitchFamily="18" charset="0"/>
                                </a:rPr>
                                <m:t>,</m:t>
                              </m:r>
                              <m:sSup>
                                <m:sSupPr>
                                  <m:ctrlPr>
                                    <a:rPr lang="en-PH" sz="1600" b="0" i="1" smtClean="0">
                                      <a:latin typeface="Cambria Math" panose="02040503050406030204" pitchFamily="18" charset="0"/>
                                    </a:rPr>
                                  </m:ctrlPr>
                                </m:sSupPr>
                                <m:e>
                                  <m:r>
                                    <a:rPr lang="en-PH" sz="1600" b="0" i="1" smtClean="0">
                                      <a:latin typeface="Cambria Math" panose="02040503050406030204" pitchFamily="18" charset="0"/>
                                    </a:rPr>
                                    <m:t>𝑦</m:t>
                                  </m:r>
                                </m:e>
                                <m:sup>
                                  <m:r>
                                    <a:rPr lang="en-PH" sz="1600" b="0" i="1" smtClean="0">
                                      <a:latin typeface="Cambria Math" panose="02040503050406030204" pitchFamily="18" charset="0"/>
                                    </a:rPr>
                                    <m:t>′</m:t>
                                  </m:r>
                                </m:sup>
                              </m:sSup>
                            </m:e>
                          </m:d>
                          <m:r>
                            <a:rPr lang="en-PH" sz="1600" b="0" i="1" smtClean="0">
                              <a:latin typeface="Cambria Math" panose="02040503050406030204" pitchFamily="18" charset="0"/>
                            </a:rPr>
                            <m:t>𝑑</m:t>
                          </m:r>
                          <m:sSup>
                            <m:sSupPr>
                              <m:ctrlPr>
                                <a:rPr lang="en-PH" sz="1600" b="0" i="1" smtClean="0">
                                  <a:latin typeface="Cambria Math" panose="02040503050406030204" pitchFamily="18" charset="0"/>
                                </a:rPr>
                              </m:ctrlPr>
                            </m:sSupPr>
                            <m:e>
                              <m:r>
                                <a:rPr lang="en-PH" sz="1600" b="0" i="1" smtClean="0">
                                  <a:latin typeface="Cambria Math" panose="02040503050406030204" pitchFamily="18" charset="0"/>
                                </a:rPr>
                                <m:t>𝑥</m:t>
                              </m:r>
                            </m:e>
                            <m:sup>
                              <m:r>
                                <a:rPr lang="en-PH" sz="1600" b="0" i="1" smtClean="0">
                                  <a:latin typeface="Cambria Math" panose="02040503050406030204" pitchFamily="18" charset="0"/>
                                </a:rPr>
                                <m:t>′</m:t>
                              </m:r>
                            </m:sup>
                          </m:sSup>
                          <m:r>
                            <a:rPr lang="en-PH" sz="1600" b="0" i="1" smtClean="0">
                              <a:latin typeface="Cambria Math" panose="02040503050406030204" pitchFamily="18" charset="0"/>
                            </a:rPr>
                            <m:t>𝑑</m:t>
                          </m:r>
                          <m:sSup>
                            <m:sSupPr>
                              <m:ctrlPr>
                                <a:rPr lang="en-PH" sz="1600" b="0" i="1" smtClean="0">
                                  <a:latin typeface="Cambria Math" panose="02040503050406030204" pitchFamily="18" charset="0"/>
                                </a:rPr>
                              </m:ctrlPr>
                            </m:sSupPr>
                            <m:e>
                              <m:r>
                                <a:rPr lang="en-PH" sz="1600" b="0" i="1" smtClean="0">
                                  <a:latin typeface="Cambria Math" panose="02040503050406030204" pitchFamily="18" charset="0"/>
                                </a:rPr>
                                <m:t>𝑦</m:t>
                              </m:r>
                            </m:e>
                            <m:sup>
                              <m:r>
                                <a:rPr lang="en-PH" sz="1600" b="0" i="1" smtClean="0">
                                  <a:latin typeface="Cambria Math" panose="02040503050406030204" pitchFamily="18" charset="0"/>
                                </a:rPr>
                                <m:t>′</m:t>
                              </m:r>
                            </m:sup>
                          </m:sSup>
                          <m:r>
                            <a:rPr lang="en-PH" sz="1600" b="0" i="1" smtClean="0">
                              <a:latin typeface="Cambria Math" panose="02040503050406030204" pitchFamily="18" charset="0"/>
                            </a:rPr>
                            <m:t>=</m:t>
                          </m:r>
                          <m:r>
                            <a:rPr lang="en-PH" sz="1600" b="0" i="1" smtClean="0">
                              <a:latin typeface="Cambria Math" panose="02040503050406030204" pitchFamily="18" charset="0"/>
                            </a:rPr>
                            <m:t>𝑓</m:t>
                          </m:r>
                          <m:r>
                            <a:rPr lang="en-PH" sz="1600" b="0" i="1" smtClean="0">
                              <a:latin typeface="Cambria Math" panose="02040503050406030204" pitchFamily="18" charset="0"/>
                            </a:rPr>
                            <m:t>(</m:t>
                          </m:r>
                          <m:r>
                            <a:rPr lang="en-PH" sz="1600" b="0" i="1" smtClean="0">
                              <a:latin typeface="Cambria Math" panose="02040503050406030204" pitchFamily="18" charset="0"/>
                            </a:rPr>
                            <m:t>𝑥</m:t>
                          </m:r>
                          <m:r>
                            <a:rPr lang="en-PH" sz="1600" b="0" i="1" smtClean="0">
                              <a:latin typeface="Cambria Math" panose="02040503050406030204" pitchFamily="18" charset="0"/>
                            </a:rPr>
                            <m:t>−</m:t>
                          </m:r>
                          <m:sSub>
                            <m:sSubPr>
                              <m:ctrlPr>
                                <a:rPr lang="en-PH" sz="1600" b="0" i="1" smtClean="0">
                                  <a:latin typeface="Cambria Math" panose="02040503050406030204" pitchFamily="18" charset="0"/>
                                </a:rPr>
                              </m:ctrlPr>
                            </m:sSubPr>
                            <m:e>
                              <m:r>
                                <a:rPr lang="en-PH" sz="1600" b="0" i="1" smtClean="0">
                                  <a:latin typeface="Cambria Math" panose="02040503050406030204" pitchFamily="18" charset="0"/>
                                </a:rPr>
                                <m:t>𝑥</m:t>
                              </m:r>
                            </m:e>
                            <m:sub>
                              <m:r>
                                <a:rPr lang="en-PH" sz="1600" b="0" i="1" smtClean="0">
                                  <a:latin typeface="Cambria Math" panose="02040503050406030204" pitchFamily="18" charset="0"/>
                                </a:rPr>
                                <m:t>0</m:t>
                              </m:r>
                            </m:sub>
                          </m:sSub>
                          <m:r>
                            <a:rPr lang="en-PH" sz="1600" b="0" i="1" smtClean="0">
                              <a:latin typeface="Cambria Math" panose="02040503050406030204" pitchFamily="18" charset="0"/>
                            </a:rPr>
                            <m:t>,</m:t>
                          </m:r>
                          <m:r>
                            <a:rPr lang="en-PH" sz="1600" b="0" i="1" smtClean="0">
                              <a:latin typeface="Cambria Math" panose="02040503050406030204" pitchFamily="18" charset="0"/>
                            </a:rPr>
                            <m:t>𝑦</m:t>
                          </m:r>
                          <m:r>
                            <a:rPr lang="en-PH" sz="1600" b="0" i="1" smtClean="0">
                              <a:latin typeface="Cambria Math" panose="02040503050406030204" pitchFamily="18" charset="0"/>
                            </a:rPr>
                            <m:t>−</m:t>
                          </m:r>
                          <m:sSub>
                            <m:sSubPr>
                              <m:ctrlPr>
                                <a:rPr lang="en-PH" sz="1600" b="0" i="1" smtClean="0">
                                  <a:latin typeface="Cambria Math" panose="02040503050406030204" pitchFamily="18" charset="0"/>
                                </a:rPr>
                              </m:ctrlPr>
                            </m:sSubPr>
                            <m:e>
                              <m:r>
                                <a:rPr lang="en-PH" sz="1600" b="0" i="1" smtClean="0">
                                  <a:latin typeface="Cambria Math" panose="02040503050406030204" pitchFamily="18" charset="0"/>
                                </a:rPr>
                                <m:t>𝑦</m:t>
                              </m:r>
                            </m:e>
                            <m:sub>
                              <m:r>
                                <a:rPr lang="en-PH" sz="1600" b="0" i="1" smtClean="0">
                                  <a:latin typeface="Cambria Math" panose="02040503050406030204" pitchFamily="18" charset="0"/>
                                </a:rPr>
                                <m:t>0</m:t>
                              </m:r>
                            </m:sub>
                          </m:sSub>
                          <m:r>
                            <a:rPr lang="en-PH" sz="1600" b="0" i="1" smtClean="0">
                              <a:latin typeface="Cambria Math" panose="02040503050406030204" pitchFamily="18" charset="0"/>
                            </a:rPr>
                            <m:t>)</m:t>
                          </m:r>
                        </m:e>
                      </m:nary>
                    </m:oMath>
                  </m:oMathPara>
                </a14:m>
                <a:endParaRPr lang="en-PH" sz="1600" i="0" dirty="0"/>
              </a:p>
            </p:txBody>
          </p:sp>
        </mc:Choice>
        <mc:Fallback>
          <p:sp>
            <p:nvSpPr>
              <p:cNvPr id="11" name="Text Placeholder 2">
                <a:extLst>
                  <a:ext uri="{FF2B5EF4-FFF2-40B4-BE49-F238E27FC236}">
                    <a16:creationId xmlns:a16="http://schemas.microsoft.com/office/drawing/2014/main" id="{412EC6C1-EA85-4E1B-B3F3-50C8367CC042}"/>
                  </a:ext>
                </a:extLst>
              </p:cNvPr>
              <p:cNvSpPr txBox="1">
                <a:spLocks noRot="1" noChangeAspect="1" noMove="1" noResize="1" noEditPoints="1" noAdjustHandles="1" noChangeArrowheads="1" noChangeShapeType="1" noTextEdit="1"/>
              </p:cNvSpPr>
              <p:nvPr/>
            </p:nvSpPr>
            <p:spPr>
              <a:xfrm>
                <a:off x="863692" y="4776047"/>
                <a:ext cx="10671048" cy="1562297"/>
              </a:xfrm>
              <a:prstGeom prst="rect">
                <a:avLst/>
              </a:prstGeom>
              <a:blipFill>
                <a:blip r:embed="rId2"/>
                <a:stretch>
                  <a:fillRect l="-343"/>
                </a:stretch>
              </a:blipFill>
            </p:spPr>
            <p:txBody>
              <a:bodyPr/>
              <a:lstStyle/>
              <a:p>
                <a:r>
                  <a:rPr lang="en-PH">
                    <a:noFill/>
                  </a:rPr>
                  <a:t> </a:t>
                </a:r>
              </a:p>
            </p:txBody>
          </p:sp>
        </mc:Fallback>
      </mc:AlternateContent>
      <p:pic>
        <p:nvPicPr>
          <p:cNvPr id="4" name="Picture 3" descr="A picture containing outdoor object, dark, star, night&#10;&#10;Description automatically generated">
            <a:extLst>
              <a:ext uri="{FF2B5EF4-FFF2-40B4-BE49-F238E27FC236}">
                <a16:creationId xmlns:a16="http://schemas.microsoft.com/office/drawing/2014/main" id="{F41106C2-E91D-1FCB-3E03-A95CC77A2792}"/>
              </a:ext>
            </a:extLst>
          </p:cNvPr>
          <p:cNvPicPr>
            <a:picLocks noChangeAspect="1"/>
          </p:cNvPicPr>
          <p:nvPr/>
        </p:nvPicPr>
        <p:blipFill rotWithShape="1">
          <a:blip r:embed="rId3">
            <a:extLst>
              <a:ext uri="{28A0092B-C50C-407E-A947-70E740481C1C}">
                <a14:useLocalDpi xmlns:a14="http://schemas.microsoft.com/office/drawing/2010/main" val="0"/>
              </a:ext>
            </a:extLst>
          </a:blip>
          <a:srcRect l="11300" t="36226" r="9078" b="37987"/>
          <a:stretch/>
        </p:blipFill>
        <p:spPr>
          <a:xfrm>
            <a:off x="1048349" y="1342615"/>
            <a:ext cx="10095302" cy="3269411"/>
          </a:xfrm>
          <a:prstGeom prst="rect">
            <a:avLst/>
          </a:prstGeom>
        </p:spPr>
      </p:pic>
    </p:spTree>
    <p:extLst>
      <p:ext uri="{BB962C8B-B14F-4D97-AF65-F5344CB8AC3E}">
        <p14:creationId xmlns:p14="http://schemas.microsoft.com/office/powerpoint/2010/main" val="33551787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“Dirac-Delta” Dots and Cross Pattern</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587506"/>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5" name="TextBox 4">
            <a:extLst>
              <a:ext uri="{FF2B5EF4-FFF2-40B4-BE49-F238E27FC236}">
                <a16:creationId xmlns:a16="http://schemas.microsoft.com/office/drawing/2014/main" id="{0D16290C-CF95-4B1A-96AC-18C1D7F1FD5B}"/>
              </a:ext>
            </a:extLst>
          </p:cNvPr>
          <p:cNvSpPr txBox="1"/>
          <p:nvPr/>
        </p:nvSpPr>
        <p:spPr>
          <a:xfrm>
            <a:off x="750180" y="1801939"/>
            <a:ext cx="10757458" cy="4247317"/>
          </a:xfrm>
          <a:prstGeom prst="rect">
            <a:avLst/>
          </a:prstGeom>
          <a:noFill/>
        </p:spPr>
        <p:txBody>
          <a:bodyPr wrap="square">
            <a:spAutoFit/>
          </a:bodyPr>
          <a:lstStyle/>
          <a:p>
            <a:r>
              <a:rPr lang="en-PH" b="0" dirty="0">
                <a:effectLst/>
                <a:latin typeface="Consolas" panose="020B0609020204030204" pitchFamily="49" charset="0"/>
              </a:rPr>
              <a:t>def </a:t>
            </a:r>
            <a:r>
              <a:rPr lang="en-PH" b="0" dirty="0" err="1">
                <a:effectLst/>
                <a:latin typeface="Consolas" panose="020B0609020204030204" pitchFamily="49" charset="0"/>
              </a:rPr>
              <a:t>dots_array</a:t>
            </a:r>
            <a:r>
              <a:rPr lang="en-PH" b="0" dirty="0">
                <a:effectLst/>
                <a:latin typeface="Consolas" panose="020B0609020204030204" pitchFamily="49" charset="0"/>
              </a:rPr>
              <a:t>(n=10, N=200) #Creates a </a:t>
            </a:r>
            <a:r>
              <a:rPr lang="en-PH" b="0" dirty="0" err="1">
                <a:effectLst/>
                <a:latin typeface="Consolas" panose="020B0609020204030204" pitchFamily="49" charset="0"/>
              </a:rPr>
              <a:t>NxN</a:t>
            </a:r>
            <a:r>
              <a:rPr lang="en-PH" b="0" dirty="0">
                <a:effectLst/>
                <a:latin typeface="Consolas" panose="020B0609020204030204" pitchFamily="49" charset="0"/>
              </a:rPr>
              <a:t> zero array with n random 1s interspersed</a:t>
            </a:r>
          </a:p>
          <a:p>
            <a:r>
              <a:rPr lang="en-PH" b="0" dirty="0">
                <a:effectLst/>
                <a:latin typeface="Consolas" panose="020B0609020204030204" pitchFamily="49" charset="0"/>
              </a:rPr>
              <a:t>    a=</a:t>
            </a:r>
            <a:r>
              <a:rPr lang="en-PH" b="0" dirty="0" err="1">
                <a:effectLst/>
                <a:latin typeface="Consolas" panose="020B0609020204030204" pitchFamily="49" charset="0"/>
              </a:rPr>
              <a:t>np.zeros</a:t>
            </a:r>
            <a:r>
              <a:rPr lang="en-PH" b="0" dirty="0">
                <a:effectLst/>
                <a:latin typeface="Consolas" panose="020B0609020204030204" pitchFamily="49" charset="0"/>
              </a:rPr>
              <a:t>((N,N))</a:t>
            </a:r>
          </a:p>
          <a:p>
            <a:r>
              <a:rPr lang="en-PH" b="0" dirty="0">
                <a:effectLst/>
                <a:latin typeface="Consolas" panose="020B0609020204030204" pitchFamily="49" charset="0"/>
              </a:rPr>
              <a:t>    for </a:t>
            </a:r>
            <a:r>
              <a:rPr lang="en-PH" b="0" dirty="0" err="1">
                <a:effectLst/>
                <a:latin typeface="Consolas" panose="020B0609020204030204" pitchFamily="49" charset="0"/>
              </a:rPr>
              <a:t>i</a:t>
            </a:r>
            <a:r>
              <a:rPr lang="en-PH" b="0" dirty="0">
                <a:effectLst/>
                <a:latin typeface="Consolas" panose="020B0609020204030204" pitchFamily="49" charset="0"/>
              </a:rPr>
              <a:t> in range(n):</a:t>
            </a:r>
          </a:p>
          <a:p>
            <a:r>
              <a:rPr lang="en-PH" b="0" dirty="0">
                <a:effectLst/>
                <a:latin typeface="Consolas" panose="020B0609020204030204" pitchFamily="49" charset="0"/>
              </a:rPr>
              <a:t>        a[</a:t>
            </a:r>
            <a:r>
              <a:rPr lang="en-PH" b="0" dirty="0" err="1">
                <a:effectLst/>
                <a:latin typeface="Consolas" panose="020B0609020204030204" pitchFamily="49" charset="0"/>
              </a:rPr>
              <a:t>np.random.randint</a:t>
            </a:r>
            <a:r>
              <a:rPr lang="en-PH" b="0" dirty="0">
                <a:effectLst/>
                <a:latin typeface="Consolas" panose="020B0609020204030204" pitchFamily="49" charset="0"/>
              </a:rPr>
              <a:t>(N), </a:t>
            </a:r>
            <a:r>
              <a:rPr lang="en-PH" b="0" dirty="0" err="1">
                <a:effectLst/>
                <a:latin typeface="Consolas" panose="020B0609020204030204" pitchFamily="49" charset="0"/>
              </a:rPr>
              <a:t>np.random.randint</a:t>
            </a:r>
            <a:r>
              <a:rPr lang="en-PH" b="0" dirty="0">
                <a:effectLst/>
                <a:latin typeface="Consolas" panose="020B0609020204030204" pitchFamily="49" charset="0"/>
              </a:rPr>
              <a:t>(N)] = 1</a:t>
            </a:r>
          </a:p>
          <a:p>
            <a:r>
              <a:rPr lang="en-PH" b="0" dirty="0">
                <a:effectLst/>
                <a:latin typeface="Consolas" panose="020B0609020204030204" pitchFamily="49" charset="0"/>
              </a:rPr>
              <a:t>    return a</a:t>
            </a:r>
          </a:p>
          <a:p>
            <a:br>
              <a:rPr lang="en-PH" b="0" dirty="0">
                <a:effectLst/>
                <a:latin typeface="Consolas" panose="020B0609020204030204" pitchFamily="49" charset="0"/>
              </a:rPr>
            </a:br>
            <a:r>
              <a:rPr lang="en-PH" b="0" dirty="0">
                <a:effectLst/>
                <a:latin typeface="Consolas" panose="020B0609020204030204" pitchFamily="49" charset="0"/>
              </a:rPr>
              <a:t>def cross(width=1, length=9, N=200): #arbitary 9x9 pattern</a:t>
            </a:r>
          </a:p>
          <a:p>
            <a:r>
              <a:rPr lang="en-PH" b="0" dirty="0">
                <a:effectLst/>
                <a:latin typeface="Consolas" panose="020B0609020204030204" pitchFamily="49" charset="0"/>
              </a:rPr>
              <a:t>    </a:t>
            </a:r>
            <a:r>
              <a:rPr lang="en-PH" b="0" dirty="0" err="1">
                <a:effectLst/>
                <a:latin typeface="Consolas" panose="020B0609020204030204" pitchFamily="49" charset="0"/>
              </a:rPr>
              <a:t>vals</a:t>
            </a:r>
            <a:r>
              <a:rPr lang="en-PH" b="0" dirty="0">
                <a:effectLst/>
                <a:latin typeface="Consolas" panose="020B0609020204030204" pitchFamily="49" charset="0"/>
              </a:rPr>
              <a:t> = </a:t>
            </a:r>
            <a:r>
              <a:rPr lang="en-PH" b="0" dirty="0" err="1">
                <a:effectLst/>
                <a:latin typeface="Consolas" panose="020B0609020204030204" pitchFamily="49" charset="0"/>
              </a:rPr>
              <a:t>np.zeros</a:t>
            </a:r>
            <a:r>
              <a:rPr lang="en-PH" b="0" dirty="0">
                <a:effectLst/>
                <a:latin typeface="Consolas" panose="020B0609020204030204" pitchFamily="49" charset="0"/>
              </a:rPr>
              <a:t>((N,N)) </a:t>
            </a:r>
          </a:p>
          <a:p>
            <a:r>
              <a:rPr lang="en-PH" b="0" dirty="0">
                <a:effectLst/>
                <a:latin typeface="Consolas" panose="020B0609020204030204" pitchFamily="49" charset="0"/>
              </a:rPr>
              <a:t>    </a:t>
            </a:r>
            <a:r>
              <a:rPr lang="en-PH" b="0" dirty="0" err="1">
                <a:effectLst/>
                <a:latin typeface="Consolas" panose="020B0609020204030204" pitchFamily="49" charset="0"/>
              </a:rPr>
              <a:t>min_x</a:t>
            </a:r>
            <a:r>
              <a:rPr lang="en-PH" b="0" dirty="0">
                <a:effectLst/>
                <a:latin typeface="Consolas" panose="020B0609020204030204" pitchFamily="49" charset="0"/>
              </a:rPr>
              <a:t>, </a:t>
            </a:r>
            <a:r>
              <a:rPr lang="en-PH" b="0" dirty="0" err="1">
                <a:effectLst/>
                <a:latin typeface="Consolas" panose="020B0609020204030204" pitchFamily="49" charset="0"/>
              </a:rPr>
              <a:t>max_x</a:t>
            </a:r>
            <a:r>
              <a:rPr lang="en-PH" b="0" dirty="0">
                <a:effectLst/>
                <a:latin typeface="Consolas" panose="020B0609020204030204" pitchFamily="49" charset="0"/>
              </a:rPr>
              <a:t>= int(N//2-width), int(N//2+width)</a:t>
            </a:r>
          </a:p>
          <a:p>
            <a:r>
              <a:rPr lang="en-PH" b="0" dirty="0">
                <a:effectLst/>
                <a:latin typeface="Consolas" panose="020B0609020204030204" pitchFamily="49" charset="0"/>
              </a:rPr>
              <a:t>    </a:t>
            </a:r>
            <a:r>
              <a:rPr lang="en-PH" b="0" dirty="0" err="1">
                <a:effectLst/>
                <a:latin typeface="Consolas" panose="020B0609020204030204" pitchFamily="49" charset="0"/>
              </a:rPr>
              <a:t>min_y</a:t>
            </a:r>
            <a:r>
              <a:rPr lang="en-PH" b="0" dirty="0">
                <a:effectLst/>
                <a:latin typeface="Consolas" panose="020B0609020204030204" pitchFamily="49" charset="0"/>
              </a:rPr>
              <a:t>, </a:t>
            </a:r>
            <a:r>
              <a:rPr lang="en-PH" b="0" dirty="0" err="1">
                <a:effectLst/>
                <a:latin typeface="Consolas" panose="020B0609020204030204" pitchFamily="49" charset="0"/>
              </a:rPr>
              <a:t>max_y</a:t>
            </a:r>
            <a:r>
              <a:rPr lang="en-PH" b="0" dirty="0">
                <a:effectLst/>
                <a:latin typeface="Consolas" panose="020B0609020204030204" pitchFamily="49" charset="0"/>
              </a:rPr>
              <a:t> = int(N//2-np.floor(length/2)), int(N//2+np.floor(length/2))</a:t>
            </a:r>
          </a:p>
          <a:p>
            <a:r>
              <a:rPr lang="en-PH" b="0" dirty="0">
                <a:effectLst/>
                <a:latin typeface="Consolas" panose="020B0609020204030204" pitchFamily="49" charset="0"/>
              </a:rPr>
              <a:t>    </a:t>
            </a:r>
            <a:r>
              <a:rPr lang="en-PH" b="0" dirty="0" err="1">
                <a:effectLst/>
                <a:latin typeface="Consolas" panose="020B0609020204030204" pitchFamily="49" charset="0"/>
              </a:rPr>
              <a:t>vals</a:t>
            </a:r>
            <a:r>
              <a:rPr lang="en-PH" b="0" dirty="0">
                <a:effectLst/>
                <a:latin typeface="Consolas" panose="020B0609020204030204" pitchFamily="49" charset="0"/>
              </a:rPr>
              <a:t>[</a:t>
            </a:r>
            <a:r>
              <a:rPr lang="en-PH" b="0" dirty="0" err="1">
                <a:effectLst/>
                <a:latin typeface="Consolas" panose="020B0609020204030204" pitchFamily="49" charset="0"/>
              </a:rPr>
              <a:t>min_x:max_x</a:t>
            </a:r>
            <a:r>
              <a:rPr lang="en-PH" b="0" dirty="0">
                <a:effectLst/>
                <a:latin typeface="Consolas" panose="020B0609020204030204" pitchFamily="49" charset="0"/>
              </a:rPr>
              <a:t>, </a:t>
            </a:r>
            <a:r>
              <a:rPr lang="en-PH" b="0" dirty="0" err="1">
                <a:effectLst/>
                <a:latin typeface="Consolas" panose="020B0609020204030204" pitchFamily="49" charset="0"/>
              </a:rPr>
              <a:t>min_y:max_y</a:t>
            </a:r>
            <a:r>
              <a:rPr lang="en-PH" b="0" dirty="0">
                <a:effectLst/>
                <a:latin typeface="Consolas" panose="020B0609020204030204" pitchFamily="49" charset="0"/>
              </a:rPr>
              <a:t>] =1 </a:t>
            </a:r>
          </a:p>
          <a:p>
            <a:r>
              <a:rPr lang="en-PH" b="0" dirty="0">
                <a:effectLst/>
                <a:latin typeface="Consolas" panose="020B0609020204030204" pitchFamily="49" charset="0"/>
              </a:rPr>
              <a:t>    </a:t>
            </a:r>
            <a:r>
              <a:rPr lang="en-PH" b="0" dirty="0" err="1">
                <a:effectLst/>
                <a:latin typeface="Consolas" panose="020B0609020204030204" pitchFamily="49" charset="0"/>
              </a:rPr>
              <a:t>vals</a:t>
            </a:r>
            <a:r>
              <a:rPr lang="en-PH" b="0" dirty="0">
                <a:effectLst/>
                <a:latin typeface="Consolas" panose="020B0609020204030204" pitchFamily="49" charset="0"/>
              </a:rPr>
              <a:t>[</a:t>
            </a:r>
            <a:r>
              <a:rPr lang="en-PH" b="0" dirty="0" err="1">
                <a:effectLst/>
                <a:latin typeface="Consolas" panose="020B0609020204030204" pitchFamily="49" charset="0"/>
              </a:rPr>
              <a:t>min_y:max_y</a:t>
            </a:r>
            <a:r>
              <a:rPr lang="en-PH" b="0" dirty="0">
                <a:effectLst/>
                <a:latin typeface="Consolas" panose="020B0609020204030204" pitchFamily="49" charset="0"/>
              </a:rPr>
              <a:t>, </a:t>
            </a:r>
            <a:r>
              <a:rPr lang="en-PH" b="0" dirty="0" err="1">
                <a:effectLst/>
                <a:latin typeface="Consolas" panose="020B0609020204030204" pitchFamily="49" charset="0"/>
              </a:rPr>
              <a:t>min_x:max_x</a:t>
            </a:r>
            <a:r>
              <a:rPr lang="en-PH" b="0" dirty="0">
                <a:effectLst/>
                <a:latin typeface="Consolas" panose="020B0609020204030204" pitchFamily="49" charset="0"/>
              </a:rPr>
              <a:t>] =1 </a:t>
            </a:r>
          </a:p>
          <a:p>
            <a:r>
              <a:rPr lang="en-PH" b="0" dirty="0">
                <a:effectLst/>
                <a:latin typeface="Consolas" panose="020B0609020204030204" pitchFamily="49" charset="0"/>
              </a:rPr>
              <a:t>    return </a:t>
            </a:r>
            <a:r>
              <a:rPr lang="en-PH" b="0" dirty="0" err="1">
                <a:effectLst/>
                <a:latin typeface="Consolas" panose="020B0609020204030204" pitchFamily="49" charset="0"/>
              </a:rPr>
              <a:t>vals</a:t>
            </a:r>
            <a:endParaRPr lang="en-PH" b="0" dirty="0">
              <a:effectLst/>
              <a:latin typeface="Consolas" panose="020B0609020204030204" pitchFamily="49" charset="0"/>
            </a:endParaRPr>
          </a:p>
          <a:p>
            <a:br>
              <a:rPr lang="en-PH" b="0" dirty="0">
                <a:effectLst/>
                <a:latin typeface="Consolas" panose="020B0609020204030204" pitchFamily="49" charset="0"/>
              </a:rPr>
            </a:br>
            <a:endParaRPr lang="en-PH" b="0" dirty="0">
              <a:effectLst/>
              <a:latin typeface="Consolas" panose="020B0609020204030204" pitchFamily="49" charset="0"/>
            </a:endParaRPr>
          </a:p>
        </p:txBody>
      </p:sp>
      <p:sp>
        <p:nvSpPr>
          <p:cNvPr id="6" name="Text Placeholder 2">
            <a:extLst>
              <a:ext uri="{FF2B5EF4-FFF2-40B4-BE49-F238E27FC236}">
                <a16:creationId xmlns:a16="http://schemas.microsoft.com/office/drawing/2014/main" id="{322BAB18-9AAB-5EE1-D920-58259D21A6A2}"/>
              </a:ext>
            </a:extLst>
          </p:cNvPr>
          <p:cNvSpPr txBox="1">
            <a:spLocks/>
          </p:cNvSpPr>
          <p:nvPr/>
        </p:nvSpPr>
        <p:spPr>
          <a:xfrm>
            <a:off x="684362" y="5680619"/>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1600" i="0" dirty="0"/>
              <a:t>We emphasize that both the convolving aperture (pattern) and the original array (dots) must have the same size, similar to the correlation and pattern-matching we’ve done on the previous module.</a:t>
            </a:r>
          </a:p>
        </p:txBody>
      </p:sp>
    </p:spTree>
    <p:extLst>
      <p:ext uri="{BB962C8B-B14F-4D97-AF65-F5344CB8AC3E}">
        <p14:creationId xmlns:p14="http://schemas.microsoft.com/office/powerpoint/2010/main" val="2654251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Binarized Dots</a:t>
            </a:r>
          </a:p>
        </p:txBody>
      </p:sp>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70772" y="418904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5587506"/>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sp>
        <p:nvSpPr>
          <p:cNvPr id="5" name="TextBox 4">
            <a:extLst>
              <a:ext uri="{FF2B5EF4-FFF2-40B4-BE49-F238E27FC236}">
                <a16:creationId xmlns:a16="http://schemas.microsoft.com/office/drawing/2014/main" id="{0D16290C-CF95-4B1A-96AC-18C1D7F1FD5B}"/>
              </a:ext>
            </a:extLst>
          </p:cNvPr>
          <p:cNvSpPr txBox="1"/>
          <p:nvPr/>
        </p:nvSpPr>
        <p:spPr>
          <a:xfrm>
            <a:off x="1154734" y="2310898"/>
            <a:ext cx="9903124" cy="2308324"/>
          </a:xfrm>
          <a:prstGeom prst="rect">
            <a:avLst/>
          </a:prstGeom>
          <a:noFill/>
        </p:spPr>
        <p:txBody>
          <a:bodyPr wrap="square">
            <a:spAutoFit/>
          </a:bodyPr>
          <a:lstStyle/>
          <a:p>
            <a:r>
              <a:rPr lang="en-PH" b="0" dirty="0" err="1">
                <a:effectLst/>
                <a:latin typeface="Consolas" panose="020B0609020204030204" pitchFamily="49" charset="0"/>
              </a:rPr>
              <a:t>dirac_deltas</a:t>
            </a:r>
            <a:r>
              <a:rPr lang="en-PH" b="0" dirty="0">
                <a:effectLst/>
                <a:latin typeface="Consolas" panose="020B0609020204030204" pitchFamily="49" charset="0"/>
              </a:rPr>
              <a:t> = </a:t>
            </a:r>
            <a:r>
              <a:rPr lang="en-PH" b="0" dirty="0" err="1">
                <a:effectLst/>
                <a:latin typeface="Consolas" panose="020B0609020204030204" pitchFamily="49" charset="0"/>
              </a:rPr>
              <a:t>dots_array</a:t>
            </a:r>
            <a:r>
              <a:rPr lang="en-PH" b="0" dirty="0">
                <a:effectLst/>
                <a:latin typeface="Consolas" panose="020B0609020204030204" pitchFamily="49" charset="0"/>
              </a:rPr>
              <a:t>(10, N=200)</a:t>
            </a:r>
          </a:p>
          <a:p>
            <a:r>
              <a:rPr lang="en-PH" b="0" dirty="0">
                <a:effectLst/>
                <a:latin typeface="Consolas" panose="020B0609020204030204" pitchFamily="49" charset="0"/>
              </a:rPr>
              <a:t>pattern=cross(N=200)</a:t>
            </a:r>
          </a:p>
          <a:p>
            <a:br>
              <a:rPr lang="en-PH" b="0" dirty="0">
                <a:effectLst/>
                <a:latin typeface="Consolas" panose="020B0609020204030204" pitchFamily="49" charset="0"/>
              </a:rPr>
            </a:br>
            <a:r>
              <a:rPr lang="en-PH" b="0" dirty="0">
                <a:effectLst/>
                <a:latin typeface="Consolas" panose="020B0609020204030204" pitchFamily="49" charset="0"/>
              </a:rPr>
              <a:t>pattern_fft2d = </a:t>
            </a:r>
            <a:r>
              <a:rPr lang="en-PH" b="0" dirty="0" err="1">
                <a:effectLst/>
                <a:latin typeface="Consolas" panose="020B0609020204030204" pitchFamily="49" charset="0"/>
              </a:rPr>
              <a:t>np.fft.fftshift</a:t>
            </a:r>
            <a:r>
              <a:rPr lang="en-PH" b="0" dirty="0">
                <a:effectLst/>
                <a:latin typeface="Consolas" panose="020B0609020204030204" pitchFamily="49" charset="0"/>
              </a:rPr>
              <a:t>(np.fft.fft2(pattern)) </a:t>
            </a:r>
          </a:p>
          <a:p>
            <a:r>
              <a:rPr lang="en-PH" b="0" dirty="0">
                <a:effectLst/>
                <a:latin typeface="Consolas" panose="020B0609020204030204" pitchFamily="49" charset="0"/>
              </a:rPr>
              <a:t>dots_array_fft2d = </a:t>
            </a:r>
            <a:r>
              <a:rPr lang="en-PH" b="0" dirty="0" err="1">
                <a:effectLst/>
                <a:latin typeface="Consolas" panose="020B0609020204030204" pitchFamily="49" charset="0"/>
              </a:rPr>
              <a:t>np.fft.fftshift</a:t>
            </a:r>
            <a:r>
              <a:rPr lang="en-PH" b="0" dirty="0">
                <a:effectLst/>
                <a:latin typeface="Consolas" panose="020B0609020204030204" pitchFamily="49" charset="0"/>
              </a:rPr>
              <a:t>(np.fft.fft2(</a:t>
            </a:r>
            <a:r>
              <a:rPr lang="en-PH" b="0" dirty="0" err="1">
                <a:effectLst/>
                <a:latin typeface="Consolas" panose="020B0609020204030204" pitchFamily="49" charset="0"/>
              </a:rPr>
              <a:t>dirac_deltas</a:t>
            </a:r>
            <a:r>
              <a:rPr lang="en-PH" b="0" dirty="0">
                <a:effectLst/>
                <a:latin typeface="Consolas" panose="020B0609020204030204" pitchFamily="49" charset="0"/>
              </a:rPr>
              <a:t>))</a:t>
            </a:r>
          </a:p>
          <a:p>
            <a:br>
              <a:rPr lang="en-PH" b="0" dirty="0">
                <a:effectLst/>
                <a:latin typeface="Consolas" panose="020B0609020204030204" pitchFamily="49" charset="0"/>
              </a:rPr>
            </a:br>
            <a:r>
              <a:rPr lang="en-PH" b="0" dirty="0">
                <a:effectLst/>
                <a:latin typeface="Consolas" panose="020B0609020204030204" pitchFamily="49" charset="0"/>
              </a:rPr>
              <a:t>convolved = dots_array_fft2d*pattern_fft2d </a:t>
            </a:r>
          </a:p>
          <a:p>
            <a:r>
              <a:rPr lang="en-PH" b="0" dirty="0">
                <a:effectLst/>
                <a:latin typeface="Consolas" panose="020B0609020204030204" pitchFamily="49" charset="0"/>
              </a:rPr>
              <a:t>deconvolved = </a:t>
            </a:r>
            <a:r>
              <a:rPr lang="en-PH" b="0" dirty="0" err="1">
                <a:effectLst/>
                <a:latin typeface="Consolas" panose="020B0609020204030204" pitchFamily="49" charset="0"/>
              </a:rPr>
              <a:t>np.fft.fftshift</a:t>
            </a:r>
            <a:r>
              <a:rPr lang="en-PH" b="0" dirty="0">
                <a:effectLst/>
                <a:latin typeface="Consolas" panose="020B0609020204030204" pitchFamily="49" charset="0"/>
              </a:rPr>
              <a:t>(np.fft.ifft2(convolved))</a:t>
            </a:r>
          </a:p>
        </p:txBody>
      </p:sp>
      <p:sp>
        <p:nvSpPr>
          <p:cNvPr id="2" name="Text Placeholder 2">
            <a:extLst>
              <a:ext uri="{FF2B5EF4-FFF2-40B4-BE49-F238E27FC236}">
                <a16:creationId xmlns:a16="http://schemas.microsoft.com/office/drawing/2014/main" id="{4AB61DF2-9A69-8313-CDFD-519DFB9BACD0}"/>
              </a:ext>
            </a:extLst>
          </p:cNvPr>
          <p:cNvSpPr txBox="1">
            <a:spLocks/>
          </p:cNvSpPr>
          <p:nvPr/>
        </p:nvSpPr>
        <p:spPr>
          <a:xfrm>
            <a:off x="760476" y="5012004"/>
            <a:ext cx="10671048" cy="1056611"/>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sz="1600" i="0" dirty="0"/>
              <a:t>The final image is the inverse FFT of FG, where F is the FFT of the dot array and G is the FFT of the pattern or convolving aperture. We restore the correct orientation by performing </a:t>
            </a:r>
            <a:r>
              <a:rPr lang="en-PH" sz="1600" i="0" dirty="0" err="1"/>
              <a:t>fftshift</a:t>
            </a:r>
            <a:r>
              <a:rPr lang="en-PH" sz="1600" i="0" dirty="0"/>
              <a:t> on the final image.</a:t>
            </a:r>
          </a:p>
        </p:txBody>
      </p:sp>
    </p:spTree>
    <p:extLst>
      <p:ext uri="{BB962C8B-B14F-4D97-AF65-F5344CB8AC3E}">
        <p14:creationId xmlns:p14="http://schemas.microsoft.com/office/powerpoint/2010/main" val="1598516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8ED6-35DC-97C1-9BF5-3AA0667B8088}"/>
              </a:ext>
            </a:extLst>
          </p:cNvPr>
          <p:cNvSpPr>
            <a:spLocks noGrp="1"/>
          </p:cNvSpPr>
          <p:nvPr>
            <p:ph type="title"/>
          </p:nvPr>
        </p:nvSpPr>
        <p:spPr/>
        <p:txBody>
          <a:bodyPr/>
          <a:lstStyle/>
          <a:p>
            <a:r>
              <a:rPr lang="en-PH" dirty="0"/>
              <a:t>Reflection</a:t>
            </a:r>
          </a:p>
        </p:txBody>
      </p:sp>
      <p:sp>
        <p:nvSpPr>
          <p:cNvPr id="3" name="Content Placeholder 2">
            <a:extLst>
              <a:ext uri="{FF2B5EF4-FFF2-40B4-BE49-F238E27FC236}">
                <a16:creationId xmlns:a16="http://schemas.microsoft.com/office/drawing/2014/main" id="{2687A151-CD90-92F3-8F0C-5E8236683715}"/>
              </a:ext>
            </a:extLst>
          </p:cNvPr>
          <p:cNvSpPr>
            <a:spLocks noGrp="1"/>
          </p:cNvSpPr>
          <p:nvPr>
            <p:ph idx="1"/>
          </p:nvPr>
        </p:nvSpPr>
        <p:spPr>
          <a:xfrm>
            <a:off x="5184648" y="758952"/>
            <a:ext cx="6245352" cy="5469320"/>
          </a:xfrm>
        </p:spPr>
        <p:txBody>
          <a:bodyPr/>
          <a:lstStyle/>
          <a:p>
            <a:r>
              <a:rPr lang="en-PH" dirty="0"/>
              <a:t>Honestly, I think I could’ve done better on tweaking the (monster) algorithm given more time. Nevertheless, I think that was the highlight of this module for me, since I got to actually apply some machine learning. Also, special thanks to </a:t>
            </a:r>
            <a:r>
              <a:rPr lang="en-PH" dirty="0" err="1"/>
              <a:t>ChatGPT</a:t>
            </a:r>
            <a:r>
              <a:rPr lang="en-PH" dirty="0"/>
              <a:t> for my buddy: although you were somewhat unreliable in writing error-free programs, you are a gold mine of insights (like raw, unpolished gemstones).</a:t>
            </a:r>
          </a:p>
          <a:p>
            <a:r>
              <a:rPr lang="en-PH" dirty="0"/>
              <a:t>The mathematics and the resulting geometry of the 2D FFT is basically a rehash of what I established in the previous module, so explaining things were sort of easy.</a:t>
            </a:r>
          </a:p>
          <a:p>
            <a:r>
              <a:rPr lang="en-PH" dirty="0"/>
              <a:t>I could’ve done better on the manual masking (use crosses, just like what Nino Ramones did). </a:t>
            </a:r>
          </a:p>
          <a:p>
            <a:endParaRPr lang="en-PH" dirty="0"/>
          </a:p>
        </p:txBody>
      </p:sp>
      <p:sp>
        <p:nvSpPr>
          <p:cNvPr id="4" name="Content Placeholder 2">
            <a:extLst>
              <a:ext uri="{FF2B5EF4-FFF2-40B4-BE49-F238E27FC236}">
                <a16:creationId xmlns:a16="http://schemas.microsoft.com/office/drawing/2014/main" id="{25898F49-9A15-780A-2051-AD8BA71F0F3C}"/>
              </a:ext>
            </a:extLst>
          </p:cNvPr>
          <p:cNvSpPr txBox="1">
            <a:spLocks/>
          </p:cNvSpPr>
          <p:nvPr/>
        </p:nvSpPr>
        <p:spPr>
          <a:xfrm>
            <a:off x="5184648" y="6233850"/>
            <a:ext cx="6245352" cy="5469320"/>
          </a:xfrm>
          <a:prstGeom prst="rect">
            <a:avLst/>
          </a:prstGeom>
        </p:spPr>
        <p:txBody>
          <a:bodyPr vert="horz" lIns="91440" tIns="45720" rIns="91440" bIns="45720" rtlCol="0">
            <a:normAutofit/>
          </a:bodyPr>
          <a:lst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Self-score: 110</a:t>
            </a:r>
          </a:p>
        </p:txBody>
      </p:sp>
    </p:spTree>
    <p:extLst>
      <p:ext uri="{BB962C8B-B14F-4D97-AF65-F5344CB8AC3E}">
        <p14:creationId xmlns:p14="http://schemas.microsoft.com/office/powerpoint/2010/main" val="211790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8ED6-35DC-97C1-9BF5-3AA0667B8088}"/>
              </a:ext>
            </a:extLst>
          </p:cNvPr>
          <p:cNvSpPr>
            <a:spLocks noGrp="1"/>
          </p:cNvSpPr>
          <p:nvPr>
            <p:ph type="title"/>
          </p:nvPr>
        </p:nvSpPr>
        <p:spPr/>
        <p:txBody>
          <a:bodyPr/>
          <a:lstStyle/>
          <a:p>
            <a:r>
              <a:rPr lang="en-PH" dirty="0"/>
              <a:t>References</a:t>
            </a:r>
            <a:br>
              <a:rPr lang="en-PH" dirty="0"/>
            </a:br>
            <a:r>
              <a:rPr lang="en-PH" dirty="0"/>
              <a:t>and Acknowledgments</a:t>
            </a:r>
          </a:p>
        </p:txBody>
      </p:sp>
      <p:sp>
        <p:nvSpPr>
          <p:cNvPr id="3" name="Content Placeholder 2">
            <a:extLst>
              <a:ext uri="{FF2B5EF4-FFF2-40B4-BE49-F238E27FC236}">
                <a16:creationId xmlns:a16="http://schemas.microsoft.com/office/drawing/2014/main" id="{2687A151-CD90-92F3-8F0C-5E8236683715}"/>
              </a:ext>
            </a:extLst>
          </p:cNvPr>
          <p:cNvSpPr>
            <a:spLocks noGrp="1"/>
          </p:cNvSpPr>
          <p:nvPr>
            <p:ph idx="1"/>
          </p:nvPr>
        </p:nvSpPr>
        <p:spPr>
          <a:xfrm>
            <a:off x="5184648" y="758952"/>
            <a:ext cx="6245352" cy="5469320"/>
          </a:xfrm>
        </p:spPr>
        <p:txBody>
          <a:bodyPr/>
          <a:lstStyle/>
          <a:p>
            <a:r>
              <a:rPr lang="en-PH" dirty="0"/>
              <a:t>Andreas Muller, Introduction to Machine Learning with Python.</a:t>
            </a:r>
          </a:p>
          <a:p>
            <a:r>
              <a:rPr lang="en-PH" dirty="0" err="1"/>
              <a:t>ChatGPT</a:t>
            </a:r>
            <a:r>
              <a:rPr lang="en-PH" dirty="0"/>
              <a:t> (no, I didn’t just copy :p as I’ve explained in my reflection)</a:t>
            </a:r>
          </a:p>
          <a:p>
            <a:r>
              <a:rPr lang="en-PH" dirty="0"/>
              <a:t>Special thanks to Nino Ramones for helping me with the ridge enhancement.</a:t>
            </a:r>
          </a:p>
          <a:p>
            <a:r>
              <a:rPr lang="en-PH" dirty="0">
                <a:hlinkClick r:id="rId2"/>
              </a:rPr>
              <a:t>https://www.lpi.usra.edu/publications/slidesets/apollolanding/ApolloLanding/slide_05.html</a:t>
            </a:r>
            <a:r>
              <a:rPr lang="en-PH" dirty="0"/>
              <a:t> (Moon picture)</a:t>
            </a:r>
          </a:p>
          <a:p>
            <a:r>
              <a:rPr lang="en-PH" dirty="0"/>
              <a:t>Dr. Vincent Daria’s painting (provided by Dr. Soriano)</a:t>
            </a:r>
          </a:p>
          <a:p>
            <a:r>
              <a:rPr lang="en-PH" dirty="0">
                <a:hlinkClick r:id="rId3"/>
              </a:rPr>
              <a:t>https://www.researchgate.net/figure/Examples-of-different-classes-of-fingerprints-a-right-loop-b-whorl-and-c-arch_fig2_265986190</a:t>
            </a:r>
            <a:r>
              <a:rPr lang="en-PH" dirty="0"/>
              <a:t> (fingerprint)</a:t>
            </a:r>
          </a:p>
          <a:p>
            <a:pPr marL="0" indent="0">
              <a:buNone/>
            </a:pPr>
            <a:endParaRPr lang="en-PH" dirty="0"/>
          </a:p>
        </p:txBody>
      </p:sp>
    </p:spTree>
    <p:extLst>
      <p:ext uri="{BB962C8B-B14F-4D97-AF65-F5344CB8AC3E}">
        <p14:creationId xmlns:p14="http://schemas.microsoft.com/office/powerpoint/2010/main" val="3908678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normAutofit/>
          </a:bodyPr>
          <a:lstStyle/>
          <a:p>
            <a:r>
              <a:rPr lang="en-PH" sz="2400" dirty="0"/>
              <a:t>2D FFT of a Sinusoid</a:t>
            </a:r>
          </a:p>
        </p:txBody>
      </p:sp>
      <p:sp>
        <p:nvSpPr>
          <p:cNvPr id="2" name="Text Placeholder 2">
            <a:extLst>
              <a:ext uri="{FF2B5EF4-FFF2-40B4-BE49-F238E27FC236}">
                <a16:creationId xmlns:a16="http://schemas.microsoft.com/office/drawing/2014/main" id="{5F4F9041-C198-DD9E-1A9E-2F7B6265F1DC}"/>
              </a:ext>
            </a:extLst>
          </p:cNvPr>
          <p:cNvSpPr txBox="1">
            <a:spLocks/>
          </p:cNvSpPr>
          <p:nvPr/>
        </p:nvSpPr>
        <p:spPr>
          <a:xfrm>
            <a:off x="952832" y="3777564"/>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p:pic>
        <p:nvPicPr>
          <p:cNvPr id="5" name="Picture 4">
            <a:extLst>
              <a:ext uri="{FF2B5EF4-FFF2-40B4-BE49-F238E27FC236}">
                <a16:creationId xmlns:a16="http://schemas.microsoft.com/office/drawing/2014/main" id="{3A9D44E4-D419-3E26-4C6C-BD0F7AB29F12}"/>
              </a:ext>
            </a:extLst>
          </p:cNvPr>
          <p:cNvPicPr>
            <a:picLocks noChangeAspect="1"/>
          </p:cNvPicPr>
          <p:nvPr/>
        </p:nvPicPr>
        <p:blipFill>
          <a:blip r:embed="rId2"/>
          <a:stretch>
            <a:fillRect/>
          </a:stretch>
        </p:blipFill>
        <p:spPr>
          <a:xfrm>
            <a:off x="3653706" y="1195698"/>
            <a:ext cx="4506884" cy="2257281"/>
          </a:xfrm>
          <a:prstGeom prst="rect">
            <a:avLst/>
          </a:prstGeom>
        </p:spPr>
      </p:pic>
      <p:sp>
        <p:nvSpPr>
          <p:cNvPr id="7" name="Text Placeholder 2">
            <a:extLst>
              <a:ext uri="{FF2B5EF4-FFF2-40B4-BE49-F238E27FC236}">
                <a16:creationId xmlns:a16="http://schemas.microsoft.com/office/drawing/2014/main" id="{27270CEA-02E3-9939-DC01-DCD5DB8E5D01}"/>
              </a:ext>
            </a:extLst>
          </p:cNvPr>
          <p:cNvSpPr txBox="1">
            <a:spLocks/>
          </p:cNvSpPr>
          <p:nvPr/>
        </p:nvSpPr>
        <p:spPr>
          <a:xfrm>
            <a:off x="763050" y="5129035"/>
            <a:ext cx="10671048" cy="8229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PH" i="0" dirty="0"/>
          </a:p>
        </p:txBody>
      </p:sp>
      <mc:AlternateContent xmlns:mc="http://schemas.openxmlformats.org/markup-compatibility/2006">
        <mc:Choice xmlns:a14="http://schemas.microsoft.com/office/drawing/2010/main" Requires="a14">
          <p:sp>
            <p:nvSpPr>
              <p:cNvPr id="8" name="Text Placeholder 2">
                <a:extLst>
                  <a:ext uri="{FF2B5EF4-FFF2-40B4-BE49-F238E27FC236}">
                    <a16:creationId xmlns:a16="http://schemas.microsoft.com/office/drawing/2014/main" id="{1C919F31-FA61-8126-831A-6995F8633E62}"/>
                  </a:ext>
                </a:extLst>
              </p:cNvPr>
              <p:cNvSpPr txBox="1">
                <a:spLocks/>
              </p:cNvSpPr>
              <p:nvPr/>
            </p:nvSpPr>
            <p:spPr>
              <a:xfrm>
                <a:off x="760476" y="3639022"/>
                <a:ext cx="10671048" cy="2451228"/>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Note that for a sinusoid, the corresponding 2D FFT plot appears as a pair of points. This can be explained mathematically. The original sinusoid, in the complex plane, can be viewed as:</a:t>
                </a:r>
              </a:p>
              <a:p>
                <a14:m>
                  <m:oMathPara xmlns:m="http://schemas.openxmlformats.org/officeDocument/2006/math">
                    <m:oMathParaPr>
                      <m:jc m:val="centerGroup"/>
                    </m:oMathParaPr>
                    <m:oMath xmlns:m="http://schemas.openxmlformats.org/officeDocument/2006/math">
                      <m:sSup>
                        <m:sSupPr>
                          <m:ctrlPr>
                            <a:rPr lang="en-PH" b="0" i="1" smtClean="0">
                              <a:latin typeface="Cambria Math" panose="02040503050406030204" pitchFamily="18" charset="0"/>
                            </a:rPr>
                          </m:ctrlPr>
                        </m:sSupPr>
                        <m:e>
                          <m:r>
                            <a:rPr lang="en-PH" b="0" i="1" smtClean="0">
                              <a:latin typeface="Cambria Math" panose="02040503050406030204" pitchFamily="18" charset="0"/>
                            </a:rPr>
                            <m:t>𝑒</m:t>
                          </m:r>
                        </m:e>
                        <m:sup>
                          <m:r>
                            <a:rPr lang="en-PH" b="0" i="1" smtClean="0">
                              <a:latin typeface="Cambria Math" panose="02040503050406030204" pitchFamily="18" charset="0"/>
                            </a:rPr>
                            <m:t>𝑖</m:t>
                          </m:r>
                          <m:r>
                            <a:rPr lang="en-PH" b="0" i="1" smtClean="0">
                              <a:latin typeface="Cambria Math" panose="02040503050406030204" pitchFamily="18" charset="0"/>
                            </a:rPr>
                            <m:t>2</m:t>
                          </m:r>
                          <m:r>
                            <a:rPr lang="en-PH" b="0" i="1" smtClean="0">
                              <a:latin typeface="Cambria Math" panose="02040503050406030204" pitchFamily="18" charset="0"/>
                            </a:rPr>
                            <m:t>𝜋</m:t>
                          </m:r>
                          <m:r>
                            <a:rPr lang="en-PH" b="0" i="1" smtClean="0">
                              <a:latin typeface="Cambria Math" panose="02040503050406030204" pitchFamily="18" charset="0"/>
                            </a:rPr>
                            <m:t>(</m:t>
                          </m:r>
                          <m:r>
                            <a:rPr lang="en-PH" b="0" i="1" smtClean="0">
                              <a:latin typeface="Cambria Math" panose="02040503050406030204" pitchFamily="18" charset="0"/>
                            </a:rPr>
                            <m:t>𝑎𝑥</m:t>
                          </m:r>
                          <m:r>
                            <a:rPr lang="en-PH" b="0" i="1" smtClean="0">
                              <a:latin typeface="Cambria Math" panose="02040503050406030204" pitchFamily="18" charset="0"/>
                            </a:rPr>
                            <m:t>+</m:t>
                          </m:r>
                          <m:r>
                            <a:rPr lang="en-PH" b="0" i="1" smtClean="0">
                              <a:latin typeface="Cambria Math" panose="02040503050406030204" pitchFamily="18" charset="0"/>
                            </a:rPr>
                            <m:t>𝑏𝑦</m:t>
                          </m:r>
                          <m:r>
                            <a:rPr lang="en-PH" b="0" i="1" smtClean="0">
                              <a:latin typeface="Cambria Math" panose="02040503050406030204" pitchFamily="18" charset="0"/>
                            </a:rPr>
                            <m:t>)</m:t>
                          </m:r>
                        </m:sup>
                      </m:sSup>
                      <m:r>
                        <a:rPr lang="en-PH" b="0" i="1" smtClean="0">
                          <a:latin typeface="Cambria Math" panose="02040503050406030204" pitchFamily="18" charset="0"/>
                        </a:rPr>
                        <m:t>=</m:t>
                      </m:r>
                      <m:func>
                        <m:funcPr>
                          <m:ctrlPr>
                            <a:rPr lang="en-PH" b="0" i="1" smtClean="0">
                              <a:latin typeface="Cambria Math" panose="02040503050406030204" pitchFamily="18" charset="0"/>
                            </a:rPr>
                          </m:ctrlPr>
                        </m:funcPr>
                        <m:fName>
                          <m:r>
                            <m:rPr>
                              <m:sty m:val="p"/>
                            </m:rPr>
                            <a:rPr lang="en-PH" b="0" i="0" smtClean="0">
                              <a:latin typeface="Cambria Math" panose="02040503050406030204" pitchFamily="18" charset="0"/>
                            </a:rPr>
                            <m:t>cos</m:t>
                          </m:r>
                        </m:fName>
                        <m:e>
                          <m:d>
                            <m:dPr>
                              <m:begChr m:val="["/>
                              <m:endChr m:val="]"/>
                              <m:ctrlPr>
                                <a:rPr lang="en-PH" b="0" i="1" smtClean="0">
                                  <a:latin typeface="Cambria Math" panose="02040503050406030204" pitchFamily="18" charset="0"/>
                                </a:rPr>
                              </m:ctrlPr>
                            </m:dPr>
                            <m:e>
                              <m:r>
                                <a:rPr lang="en-PH" b="0" i="1" smtClean="0">
                                  <a:latin typeface="Cambria Math" panose="02040503050406030204" pitchFamily="18" charset="0"/>
                                </a:rPr>
                                <m:t>2</m:t>
                              </m:r>
                              <m:r>
                                <a:rPr lang="en-PH" b="0" i="1" smtClean="0">
                                  <a:latin typeface="Cambria Math" panose="02040503050406030204" pitchFamily="18" charset="0"/>
                                </a:rPr>
                                <m:t>𝜋</m:t>
                              </m:r>
                              <m:d>
                                <m:dPr>
                                  <m:ctrlPr>
                                    <a:rPr lang="en-PH" b="0" i="1" smtClean="0">
                                      <a:latin typeface="Cambria Math" panose="02040503050406030204" pitchFamily="18" charset="0"/>
                                    </a:rPr>
                                  </m:ctrlPr>
                                </m:dPr>
                                <m:e>
                                  <m:r>
                                    <a:rPr lang="en-PH" b="0" i="1" smtClean="0">
                                      <a:latin typeface="Cambria Math" panose="02040503050406030204" pitchFamily="18" charset="0"/>
                                    </a:rPr>
                                    <m:t>𝑎</m:t>
                                  </m:r>
                                  <m:r>
                                    <a:rPr lang="en-PH" b="0" i="1" smtClean="0">
                                      <a:latin typeface="Cambria Math" panose="02040503050406030204" pitchFamily="18" charset="0"/>
                                    </a:rPr>
                                    <m:t>𝑥</m:t>
                                  </m:r>
                                  <m:r>
                                    <a:rPr lang="en-PH" b="0" i="1" smtClean="0">
                                      <a:latin typeface="Cambria Math" panose="02040503050406030204" pitchFamily="18" charset="0"/>
                                    </a:rPr>
                                    <m:t>+</m:t>
                                  </m:r>
                                  <m:r>
                                    <a:rPr lang="en-PH" b="0" i="1" smtClean="0">
                                      <a:latin typeface="Cambria Math" panose="02040503050406030204" pitchFamily="18" charset="0"/>
                                    </a:rPr>
                                    <m:t>𝑏𝑦</m:t>
                                  </m:r>
                                </m:e>
                              </m:d>
                            </m:e>
                          </m:d>
                        </m:e>
                      </m:func>
                      <m:r>
                        <a:rPr lang="en-PH" b="0" i="1" smtClean="0">
                          <a:latin typeface="Cambria Math" panose="02040503050406030204" pitchFamily="18" charset="0"/>
                        </a:rPr>
                        <m:t>+</m:t>
                      </m:r>
                      <m:r>
                        <a:rPr lang="en-PH" b="0" i="1" smtClean="0">
                          <a:latin typeface="Cambria Math" panose="02040503050406030204" pitchFamily="18" charset="0"/>
                        </a:rPr>
                        <m:t>𝑖</m:t>
                      </m:r>
                      <m:func>
                        <m:funcPr>
                          <m:ctrlPr>
                            <a:rPr lang="en-PH" b="0" i="1" smtClean="0">
                              <a:latin typeface="Cambria Math" panose="02040503050406030204" pitchFamily="18" charset="0"/>
                            </a:rPr>
                          </m:ctrlPr>
                        </m:funcPr>
                        <m:fName>
                          <m:r>
                            <m:rPr>
                              <m:sty m:val="p"/>
                            </m:rPr>
                            <a:rPr lang="en-PH" b="0" i="0" smtClean="0">
                              <a:latin typeface="Cambria Math" panose="02040503050406030204" pitchFamily="18" charset="0"/>
                            </a:rPr>
                            <m:t>sin</m:t>
                          </m:r>
                        </m:fName>
                        <m:e>
                          <m:r>
                            <a:rPr lang="en-PH" b="0" i="1" smtClean="0">
                              <a:latin typeface="Cambria Math" panose="02040503050406030204" pitchFamily="18" charset="0"/>
                            </a:rPr>
                            <m:t>[2</m:t>
                          </m:r>
                          <m:r>
                            <a:rPr lang="en-PH" b="0" i="1" smtClean="0">
                              <a:latin typeface="Cambria Math" panose="02040503050406030204" pitchFamily="18" charset="0"/>
                            </a:rPr>
                            <m:t>𝜋</m:t>
                          </m:r>
                          <m:d>
                            <m:dPr>
                              <m:ctrlPr>
                                <a:rPr lang="en-PH" b="0" i="1" smtClean="0">
                                  <a:latin typeface="Cambria Math" panose="02040503050406030204" pitchFamily="18" charset="0"/>
                                </a:rPr>
                              </m:ctrlPr>
                            </m:dPr>
                            <m:e>
                              <m:r>
                                <a:rPr lang="en-PH" b="0" i="1" smtClean="0">
                                  <a:latin typeface="Cambria Math" panose="02040503050406030204" pitchFamily="18" charset="0"/>
                                </a:rPr>
                                <m:t>𝑎𝑥</m:t>
                              </m:r>
                              <m:r>
                                <a:rPr lang="en-PH" b="0" i="1" smtClean="0">
                                  <a:latin typeface="Cambria Math" panose="02040503050406030204" pitchFamily="18" charset="0"/>
                                </a:rPr>
                                <m:t>+</m:t>
                              </m:r>
                              <m:r>
                                <a:rPr lang="en-PH" b="0" i="1" smtClean="0">
                                  <a:latin typeface="Cambria Math" panose="02040503050406030204" pitchFamily="18" charset="0"/>
                                </a:rPr>
                                <m:t>𝑏𝑦</m:t>
                              </m:r>
                            </m:e>
                          </m:d>
                          <m:r>
                            <a:rPr lang="en-PH" b="0" i="1" smtClean="0">
                              <a:latin typeface="Cambria Math" panose="02040503050406030204" pitchFamily="18" charset="0"/>
                            </a:rPr>
                            <m:t>]</m:t>
                          </m:r>
                        </m:e>
                      </m:func>
                    </m:oMath>
                  </m:oMathPara>
                </a14:m>
                <a:endParaRPr lang="en-PH" i="0" dirty="0"/>
              </a:p>
              <a:p>
                <a:r>
                  <a:rPr lang="en-PH" i="0" dirty="0"/>
                  <a:t>where a and b are the Fourier pairs. If (</a:t>
                </a:r>
                <a:r>
                  <a:rPr lang="en-PH" i="0" dirty="0" err="1"/>
                  <a:t>a,b</a:t>
                </a:r>
                <a:r>
                  <a:rPr lang="en-PH" i="0" dirty="0"/>
                  <a:t>) is a solution, then so is (-a,-b), hence, two points appear in the 2D FFT. We can connect these two points by a vector in (</a:t>
                </a:r>
                <a:r>
                  <a:rPr lang="en-PH" i="0" dirty="0" err="1"/>
                  <a:t>a,b</a:t>
                </a:r>
                <a:r>
                  <a:rPr lang="en-PH" i="0" dirty="0"/>
                  <a:t>)-space.</a:t>
                </a:r>
              </a:p>
            </p:txBody>
          </p:sp>
        </mc:Choice>
        <mc:Fallback>
          <p:sp>
            <p:nvSpPr>
              <p:cNvPr id="8" name="Text Placeholder 2">
                <a:extLst>
                  <a:ext uri="{FF2B5EF4-FFF2-40B4-BE49-F238E27FC236}">
                    <a16:creationId xmlns:a16="http://schemas.microsoft.com/office/drawing/2014/main" id="{1C919F31-FA61-8126-831A-6995F8633E62}"/>
                  </a:ext>
                </a:extLst>
              </p:cNvPr>
              <p:cNvSpPr txBox="1">
                <a:spLocks noRot="1" noChangeAspect="1" noMove="1" noResize="1" noEditPoints="1" noAdjustHandles="1" noChangeArrowheads="1" noChangeShapeType="1" noTextEdit="1"/>
              </p:cNvSpPr>
              <p:nvPr/>
            </p:nvSpPr>
            <p:spPr>
              <a:xfrm>
                <a:off x="760476" y="3639022"/>
                <a:ext cx="10671048" cy="2451228"/>
              </a:xfrm>
              <a:prstGeom prst="rect">
                <a:avLst/>
              </a:prstGeom>
              <a:blipFill>
                <a:blip r:embed="rId3"/>
                <a:stretch>
                  <a:fillRect l="-629" r="-571" b="-746"/>
                </a:stretch>
              </a:blipFill>
            </p:spPr>
            <p:txBody>
              <a:bodyPr/>
              <a:lstStyle/>
              <a:p>
                <a:r>
                  <a:rPr lang="en-PH">
                    <a:noFill/>
                  </a:rPr>
                  <a:t> </a:t>
                </a:r>
              </a:p>
            </p:txBody>
          </p:sp>
        </mc:Fallback>
      </mc:AlternateContent>
    </p:spTree>
    <p:extLst>
      <p:ext uri="{BB962C8B-B14F-4D97-AF65-F5344CB8AC3E}">
        <p14:creationId xmlns:p14="http://schemas.microsoft.com/office/powerpoint/2010/main" val="4262907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lstStyle/>
          <a:p>
            <a:r>
              <a:rPr lang="en-PH" dirty="0"/>
              <a:t>Effect of the Frequency on the 2D FFT</a:t>
            </a:r>
          </a:p>
        </p:txBody>
      </p:sp>
      <p:pic>
        <p:nvPicPr>
          <p:cNvPr id="6" name="Picture 5" descr="Chart&#10;&#10;Description automatically generated">
            <a:extLst>
              <a:ext uri="{FF2B5EF4-FFF2-40B4-BE49-F238E27FC236}">
                <a16:creationId xmlns:a16="http://schemas.microsoft.com/office/drawing/2014/main" id="{BCE090D9-B1E0-19BA-7132-903788915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121" y="1644104"/>
            <a:ext cx="6389758" cy="3194879"/>
          </a:xfrm>
          <a:prstGeom prst="rect">
            <a:avLst/>
          </a:prstGeom>
        </p:spPr>
      </p:pic>
      <p:sp>
        <p:nvSpPr>
          <p:cNvPr id="7" name="Text Placeholder 2">
            <a:extLst>
              <a:ext uri="{FF2B5EF4-FFF2-40B4-BE49-F238E27FC236}">
                <a16:creationId xmlns:a16="http://schemas.microsoft.com/office/drawing/2014/main" id="{C560F3FD-DBFE-7798-B629-655BCD56785E}"/>
              </a:ext>
            </a:extLst>
          </p:cNvPr>
          <p:cNvSpPr txBox="1">
            <a:spLocks/>
          </p:cNvSpPr>
          <p:nvPr/>
        </p:nvSpPr>
        <p:spPr>
          <a:xfrm>
            <a:off x="760476" y="5140473"/>
            <a:ext cx="10671048" cy="967484"/>
          </a:xfrm>
          <a:prstGeom prst="rect">
            <a:avLst/>
          </a:prstGeom>
        </p:spPr>
        <p:txBody>
          <a:bodyPr vert="horz" lIns="91440" tIns="45720" rIns="91440" bIns="45720" rtlCol="0" anchor="ctr">
            <a:normAutofit fontScale="92500" lnSpcReduction="1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As the frequency is increased, the corresponding Fourier pairs (</a:t>
            </a:r>
            <a:r>
              <a:rPr lang="en-PH" i="0" dirty="0" err="1"/>
              <a:t>a,b</a:t>
            </a:r>
            <a:r>
              <a:rPr lang="en-PH" i="0" dirty="0"/>
              <a:t>) ought to increase as well, so their distance to the center of the 2D FFT image increases. The magnitude of the (</a:t>
            </a:r>
            <a:r>
              <a:rPr lang="en-PH" i="0" dirty="0" err="1"/>
              <a:t>a,b</a:t>
            </a:r>
            <a:r>
              <a:rPr lang="en-PH" i="0" dirty="0"/>
              <a:t>) vector indicates the frequency of the original sinusoid.</a:t>
            </a:r>
          </a:p>
        </p:txBody>
      </p:sp>
    </p:spTree>
    <p:extLst>
      <p:ext uri="{BB962C8B-B14F-4D97-AF65-F5344CB8AC3E}">
        <p14:creationId xmlns:p14="http://schemas.microsoft.com/office/powerpoint/2010/main" val="254529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lstStyle/>
          <a:p>
            <a:r>
              <a:rPr lang="en-PH" dirty="0"/>
              <a:t>Effect of the Phase Angle on the 2D FFT</a:t>
            </a:r>
          </a:p>
        </p:txBody>
      </p:sp>
      <p:sp>
        <p:nvSpPr>
          <p:cNvPr id="7" name="Text Placeholder 2">
            <a:extLst>
              <a:ext uri="{FF2B5EF4-FFF2-40B4-BE49-F238E27FC236}">
                <a16:creationId xmlns:a16="http://schemas.microsoft.com/office/drawing/2014/main" id="{C560F3FD-DBFE-7798-B629-655BCD56785E}"/>
              </a:ext>
            </a:extLst>
          </p:cNvPr>
          <p:cNvSpPr txBox="1">
            <a:spLocks/>
          </p:cNvSpPr>
          <p:nvPr/>
        </p:nvSpPr>
        <p:spPr>
          <a:xfrm>
            <a:off x="763051" y="4260579"/>
            <a:ext cx="10671048" cy="967484"/>
          </a:xfrm>
          <a:prstGeom prst="rect">
            <a:avLst/>
          </a:prstGeom>
        </p:spPr>
        <p:txBody>
          <a:bodyPr vert="horz" lIns="91440" tIns="45720" rIns="91440" bIns="45720" rtlCol="0" anchor="ctr">
            <a:normAutofit fontScale="92500" lnSpcReduction="100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Note that this (</a:t>
            </a:r>
            <a:r>
              <a:rPr lang="en-PH" i="0" dirty="0" err="1"/>
              <a:t>a,b</a:t>
            </a:r>
            <a:r>
              <a:rPr lang="en-PH" i="0" dirty="0"/>
              <a:t>) vector has the same orientation as the original sinusoid, which is intuitive: the vector connecting these two points in the (</a:t>
            </a:r>
            <a:r>
              <a:rPr lang="en-PH" i="0" dirty="0" err="1"/>
              <a:t>a,b</a:t>
            </a:r>
            <a:r>
              <a:rPr lang="en-PH" i="0" dirty="0"/>
              <a:t>)-space has the same direction connecting the maxima (or minima) of the sinusoids. </a:t>
            </a:r>
          </a:p>
        </p:txBody>
      </p:sp>
      <p:pic>
        <p:nvPicPr>
          <p:cNvPr id="4" name="Picture 3">
            <a:extLst>
              <a:ext uri="{FF2B5EF4-FFF2-40B4-BE49-F238E27FC236}">
                <a16:creationId xmlns:a16="http://schemas.microsoft.com/office/drawing/2014/main" id="{BD745165-FD84-5750-8B0B-507F45D2B8F9}"/>
              </a:ext>
            </a:extLst>
          </p:cNvPr>
          <p:cNvPicPr>
            <a:picLocks noChangeAspect="1"/>
          </p:cNvPicPr>
          <p:nvPr/>
        </p:nvPicPr>
        <p:blipFill>
          <a:blip r:embed="rId2"/>
          <a:stretch>
            <a:fillRect/>
          </a:stretch>
        </p:blipFill>
        <p:spPr>
          <a:xfrm>
            <a:off x="760476" y="1484516"/>
            <a:ext cx="4898679" cy="2457756"/>
          </a:xfrm>
          <a:prstGeom prst="rect">
            <a:avLst/>
          </a:prstGeom>
        </p:spPr>
      </p:pic>
      <p:pic>
        <p:nvPicPr>
          <p:cNvPr id="8" name="Picture 7">
            <a:extLst>
              <a:ext uri="{FF2B5EF4-FFF2-40B4-BE49-F238E27FC236}">
                <a16:creationId xmlns:a16="http://schemas.microsoft.com/office/drawing/2014/main" id="{F463E170-5FE3-A9F3-12FF-A331FA04E1A5}"/>
              </a:ext>
            </a:extLst>
          </p:cNvPr>
          <p:cNvPicPr>
            <a:picLocks noChangeAspect="1"/>
          </p:cNvPicPr>
          <p:nvPr/>
        </p:nvPicPr>
        <p:blipFill>
          <a:blip r:embed="rId3"/>
          <a:stretch>
            <a:fillRect/>
          </a:stretch>
        </p:blipFill>
        <p:spPr>
          <a:xfrm>
            <a:off x="5867732" y="1484516"/>
            <a:ext cx="4865523" cy="2457756"/>
          </a:xfrm>
          <a:prstGeom prst="rect">
            <a:avLst/>
          </a:prstGeom>
        </p:spPr>
      </p:pic>
    </p:spTree>
    <p:extLst>
      <p:ext uri="{BB962C8B-B14F-4D97-AF65-F5344CB8AC3E}">
        <p14:creationId xmlns:p14="http://schemas.microsoft.com/office/powerpoint/2010/main" val="392163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44F2AA-9D22-BDAC-4ABF-6FDF5BFC3601}"/>
              </a:ext>
            </a:extLst>
          </p:cNvPr>
          <p:cNvSpPr>
            <a:spLocks noGrp="1"/>
          </p:cNvSpPr>
          <p:nvPr>
            <p:ph type="body" idx="1"/>
          </p:nvPr>
        </p:nvSpPr>
        <p:spPr>
          <a:xfrm>
            <a:off x="763051" y="519655"/>
            <a:ext cx="10671048" cy="822960"/>
          </a:xfrm>
        </p:spPr>
        <p:txBody>
          <a:bodyPr/>
          <a:lstStyle/>
          <a:p>
            <a:r>
              <a:rPr lang="en-PH" dirty="0"/>
              <a:t>Effect of the Phase Angle on the 2D FFT</a:t>
            </a:r>
          </a:p>
        </p:txBody>
      </p:sp>
      <p:sp>
        <p:nvSpPr>
          <p:cNvPr id="7" name="Text Placeholder 2">
            <a:extLst>
              <a:ext uri="{FF2B5EF4-FFF2-40B4-BE49-F238E27FC236}">
                <a16:creationId xmlns:a16="http://schemas.microsoft.com/office/drawing/2014/main" id="{C560F3FD-DBFE-7798-B629-655BCD56785E}"/>
              </a:ext>
            </a:extLst>
          </p:cNvPr>
          <p:cNvSpPr txBox="1">
            <a:spLocks/>
          </p:cNvSpPr>
          <p:nvPr/>
        </p:nvSpPr>
        <p:spPr>
          <a:xfrm>
            <a:off x="763051" y="4476239"/>
            <a:ext cx="10671048" cy="967484"/>
          </a:xfrm>
          <a:prstGeom prst="rect">
            <a:avLst/>
          </a:prstGeom>
        </p:spPr>
        <p:txBody>
          <a:bodyPr vert="horz" lIns="91440" tIns="45720" rIns="91440" bIns="45720" rtlCol="0" anchor="ctr">
            <a:normAutofit fontScale="92500"/>
          </a:bodyPr>
          <a:lstStyle>
            <a:lvl1pPr marL="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lumMod val="85000"/>
                    <a:lumOff val="15000"/>
                  </a:schemeClr>
                </a:solidFill>
                <a:latin typeface="+mn-lt"/>
                <a:ea typeface="+mn-ea"/>
                <a:cs typeface="+mn-cs"/>
              </a:defRPr>
            </a:lvl1pPr>
            <a:lvl2pPr marL="457200" indent="0" algn="l" defTabSz="914400" rtl="0" eaLnBrk="1" latinLnBrk="0" hangingPunct="1">
              <a:lnSpc>
                <a:spcPct val="110000"/>
              </a:lnSpc>
              <a:spcBef>
                <a:spcPts val="400"/>
              </a:spcBef>
              <a:spcAft>
                <a:spcPts val="400"/>
              </a:spcAft>
              <a:buClrTx/>
              <a:buFont typeface="Arial" panose="020B0604020202020204" pitchFamily="34" charset="0"/>
              <a:buNone/>
              <a:defRPr sz="2000" i="1"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400"/>
              </a:spcBef>
              <a:spcAft>
                <a:spcPts val="400"/>
              </a:spcAft>
              <a:buClrTx/>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400"/>
              </a:spcBef>
              <a:spcAft>
                <a:spcPts val="400"/>
              </a:spcAft>
              <a:buClrTx/>
              <a:buFont typeface="Arial" panose="020B0604020202020204" pitchFamily="34" charset="0"/>
              <a:buNone/>
              <a:defRPr sz="1600" i="1"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400"/>
              </a:spcBef>
              <a:spcAft>
                <a:spcPts val="400"/>
              </a:spcAft>
              <a:buClrTx/>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PH" i="0" dirty="0"/>
              <a:t>We can even see from the animation that as the phase angle increases, so does the direction of the (</a:t>
            </a:r>
            <a:r>
              <a:rPr lang="en-PH" i="0" dirty="0" err="1"/>
              <a:t>a,b</a:t>
            </a:r>
            <a:r>
              <a:rPr lang="en-PH" i="0" dirty="0"/>
              <a:t>) vector in the FFT space i.e., both “rotate” in the same orientation over time. </a:t>
            </a:r>
          </a:p>
        </p:txBody>
      </p:sp>
      <p:pic>
        <p:nvPicPr>
          <p:cNvPr id="5" name="Picture 4" descr="Chart&#10;&#10;Description automatically generated">
            <a:extLst>
              <a:ext uri="{FF2B5EF4-FFF2-40B4-BE49-F238E27FC236}">
                <a16:creationId xmlns:a16="http://schemas.microsoft.com/office/drawing/2014/main" id="{B97A660A-E780-3D52-3FC7-98A4B2C91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575" y="1185772"/>
            <a:ext cx="6038850" cy="3019425"/>
          </a:xfrm>
          <a:prstGeom prst="rect">
            <a:avLst/>
          </a:prstGeom>
        </p:spPr>
      </p:pic>
    </p:spTree>
    <p:extLst>
      <p:ext uri="{BB962C8B-B14F-4D97-AF65-F5344CB8AC3E}">
        <p14:creationId xmlns:p14="http://schemas.microsoft.com/office/powerpoint/2010/main" val="1037603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8ED6-35DC-97C1-9BF5-3AA0667B8088}"/>
              </a:ext>
            </a:extLst>
          </p:cNvPr>
          <p:cNvSpPr>
            <a:spLocks noGrp="1"/>
          </p:cNvSpPr>
          <p:nvPr>
            <p:ph type="title"/>
          </p:nvPr>
        </p:nvSpPr>
        <p:spPr/>
        <p:txBody>
          <a:bodyPr/>
          <a:lstStyle/>
          <a:p>
            <a:r>
              <a:rPr lang="en-PH" dirty="0"/>
              <a:t>Objectives</a:t>
            </a:r>
          </a:p>
        </p:txBody>
      </p:sp>
      <p:sp>
        <p:nvSpPr>
          <p:cNvPr id="3" name="Content Placeholder 2">
            <a:extLst>
              <a:ext uri="{FF2B5EF4-FFF2-40B4-BE49-F238E27FC236}">
                <a16:creationId xmlns:a16="http://schemas.microsoft.com/office/drawing/2014/main" id="{2687A151-CD90-92F3-8F0C-5E8236683715}"/>
              </a:ext>
            </a:extLst>
          </p:cNvPr>
          <p:cNvSpPr>
            <a:spLocks noGrp="1"/>
          </p:cNvSpPr>
          <p:nvPr>
            <p:ph idx="1"/>
          </p:nvPr>
        </p:nvSpPr>
        <p:spPr/>
        <p:txBody>
          <a:bodyPr/>
          <a:lstStyle/>
          <a:p>
            <a:r>
              <a:rPr lang="en-PH" dirty="0">
                <a:solidFill>
                  <a:schemeClr val="tx1"/>
                </a:solidFill>
              </a:rPr>
              <a:t>Investigate the effect on the 2D FFT of a 2D sinusoid with varying phase and frequency.</a:t>
            </a:r>
          </a:p>
          <a:p>
            <a:r>
              <a:rPr lang="en-PH" dirty="0">
                <a:solidFill>
                  <a:srgbClr val="FF0000"/>
                </a:solidFill>
              </a:rPr>
              <a:t>Investigate the effect on the 2D FFT as multiple sinusoids are superimposed.</a:t>
            </a:r>
          </a:p>
          <a:p>
            <a:r>
              <a:rPr lang="en-PH" dirty="0"/>
              <a:t>Perform image processing by filtering in the Fourier space.</a:t>
            </a:r>
          </a:p>
          <a:p>
            <a:r>
              <a:rPr lang="en-PH" dirty="0"/>
              <a:t>Investigate the corresponding FFT of geometric shapes with varying properties.</a:t>
            </a:r>
          </a:p>
          <a:p>
            <a:r>
              <a:rPr lang="en-PH" dirty="0"/>
              <a:t>Replicate a pattern using image convolution.</a:t>
            </a:r>
          </a:p>
          <a:p>
            <a:endParaRPr lang="en-PH" dirty="0"/>
          </a:p>
          <a:p>
            <a:endParaRPr lang="en-PH" dirty="0"/>
          </a:p>
        </p:txBody>
      </p:sp>
    </p:spTree>
    <p:extLst>
      <p:ext uri="{BB962C8B-B14F-4D97-AF65-F5344CB8AC3E}">
        <p14:creationId xmlns:p14="http://schemas.microsoft.com/office/powerpoint/2010/main" val="3040427491"/>
      </p:ext>
    </p:extLst>
  </p:cSld>
  <p:clrMapOvr>
    <a:masterClrMapping/>
  </p:clrMapOvr>
</p:sld>
</file>

<file path=ppt/theme/theme1.xml><?xml version="1.0" encoding="utf-8"?>
<a:theme xmlns:a="http://schemas.openxmlformats.org/drawingml/2006/main" name="HeadlinesVTI">
  <a:themeElements>
    <a:clrScheme name="AnalogousFromLightSeedRightStep">
      <a:dk1>
        <a:srgbClr val="000000"/>
      </a:dk1>
      <a:lt1>
        <a:srgbClr val="FFFFFF"/>
      </a:lt1>
      <a:dk2>
        <a:srgbClr val="412624"/>
      </a:dk2>
      <a:lt2>
        <a:srgbClr val="E6E8E2"/>
      </a:lt2>
      <a:accent1>
        <a:srgbClr val="A996C6"/>
      </a:accent1>
      <a:accent2>
        <a:srgbClr val="AF7FBA"/>
      </a:accent2>
      <a:accent3>
        <a:srgbClr val="C593B9"/>
      </a:accent3>
      <a:accent4>
        <a:srgbClr val="BA7F94"/>
      </a:accent4>
      <a:accent5>
        <a:srgbClr val="C69996"/>
      </a:accent5>
      <a:accent6>
        <a:srgbClr val="BA9B7F"/>
      </a:accent6>
      <a:hlink>
        <a:srgbClr val="758A53"/>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218</TotalTime>
  <Words>4495</Words>
  <Application>Microsoft Office PowerPoint</Application>
  <PresentationFormat>Widescreen</PresentationFormat>
  <Paragraphs>280</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Avenir Next LT Pro</vt:lpstr>
      <vt:lpstr>Cambria Math</vt:lpstr>
      <vt:lpstr>Consolas</vt:lpstr>
      <vt:lpstr>Corbel</vt:lpstr>
      <vt:lpstr>Sitka Banner</vt:lpstr>
      <vt:lpstr>HeadlinesVTI</vt:lpstr>
      <vt:lpstr>Properties and Applications of the 2D Fourier Transform</vt:lpstr>
      <vt:lpstr>Objectives</vt:lpstr>
      <vt:lpstr>Objectives</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PowerPoint Presentation</vt:lpstr>
      <vt:lpstr>Reflection</vt:lpstr>
      <vt:lpstr>References and 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Properties and Applications of the 2D Fourier Transform</dc:title>
  <dc:creator>Ron Michael Acda</dc:creator>
  <cp:lastModifiedBy>Ron Michael Acda</cp:lastModifiedBy>
  <cp:revision>3</cp:revision>
  <dcterms:created xsi:type="dcterms:W3CDTF">2023-04-21T06:41:46Z</dcterms:created>
  <dcterms:modified xsi:type="dcterms:W3CDTF">2023-04-21T10:20:04Z</dcterms:modified>
</cp:coreProperties>
</file>